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media1.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1pPr>
    <a:lvl2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2pPr>
    <a:lvl3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3pPr>
    <a:lvl4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4pPr>
    <a:lvl5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5pPr>
    <a:lvl6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6pPr>
    <a:lvl7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7pPr>
    <a:lvl8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8pPr>
    <a:lvl9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13"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0" algn="ctr">
              <a:lnSpc>
                <a:spcPct val="80000"/>
              </a:lnSpc>
              <a:spcBef>
                <a:spcPts val="0"/>
              </a:spcBef>
              <a:buSzTx/>
              <a:buNone/>
              <a:defRPr b="1" spc="-250" sz="25000"/>
            </a:lvl2pPr>
            <a:lvl3pPr marL="0" indent="0" algn="ctr">
              <a:lnSpc>
                <a:spcPct val="80000"/>
              </a:lnSpc>
              <a:spcBef>
                <a:spcPts val="0"/>
              </a:spcBef>
              <a:buSzTx/>
              <a:buNone/>
              <a:defRPr b="1" spc="-250" sz="25000"/>
            </a:lvl3pPr>
            <a:lvl4pPr marL="0" indent="0" algn="ctr">
              <a:lnSpc>
                <a:spcPct val="80000"/>
              </a:lnSpc>
              <a:spcBef>
                <a:spcPts val="0"/>
              </a:spcBef>
              <a:buSzTx/>
              <a:buNone/>
              <a:defRPr b="1" spc="-250" sz="25000"/>
            </a:lvl4pPr>
            <a:lvl5pPr marL="0" indent="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13"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13"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469900">
              <a:spcBef>
                <a:spcPts val="0"/>
              </a:spcBef>
              <a:buSzTx/>
              <a:buNone/>
              <a:defRPr spc="-170" sz="8500">
                <a:latin typeface="Helvetica Neue Medium"/>
                <a:ea typeface="Helvetica Neue Medium"/>
                <a:cs typeface="Helvetica Neue Medium"/>
                <a:sym typeface="Helvetica Neue Medium"/>
              </a:defRPr>
            </a:lvl2pPr>
            <a:lvl3pPr marL="638923" indent="-469900">
              <a:spcBef>
                <a:spcPts val="0"/>
              </a:spcBef>
              <a:buSzTx/>
              <a:buNone/>
              <a:defRPr spc="-170" sz="8500">
                <a:latin typeface="Helvetica Neue Medium"/>
                <a:ea typeface="Helvetica Neue Medium"/>
                <a:cs typeface="Helvetica Neue Medium"/>
                <a:sym typeface="Helvetica Neue Medium"/>
              </a:defRPr>
            </a:lvl3pPr>
            <a:lvl4pPr marL="638923" indent="-469900">
              <a:spcBef>
                <a:spcPts val="0"/>
              </a:spcBef>
              <a:buSzTx/>
              <a:buNone/>
              <a:defRPr spc="-170" sz="8500">
                <a:latin typeface="Helvetica Neue Medium"/>
                <a:ea typeface="Helvetica Neue Medium"/>
                <a:cs typeface="Helvetica Neue Medium"/>
                <a:sym typeface="Helvetica Neue Medium"/>
              </a:defRPr>
            </a:lvl4pPr>
            <a:lvl5pPr marL="638923" indent="-469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13"/>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14"/>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15"/>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13"/>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13"/>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14"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13"/>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13"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13"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14"/>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13"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13"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0" defTabSz="825500">
              <a:lnSpc>
                <a:spcPct val="100000"/>
              </a:lnSpc>
              <a:spcBef>
                <a:spcPts val="1800"/>
              </a:spcBef>
              <a:buSzTx/>
              <a:buNone/>
              <a:defRPr spc="-55" sz="5500"/>
            </a:lvl2pPr>
            <a:lvl3pPr marL="0" indent="0" defTabSz="825500">
              <a:lnSpc>
                <a:spcPct val="100000"/>
              </a:lnSpc>
              <a:spcBef>
                <a:spcPts val="1800"/>
              </a:spcBef>
              <a:buSzTx/>
              <a:buNone/>
              <a:defRPr spc="-55" sz="5500"/>
            </a:lvl3pPr>
            <a:lvl4pPr marL="0" indent="0" defTabSz="825500">
              <a:lnSpc>
                <a:spcPct val="100000"/>
              </a:lnSpc>
              <a:spcBef>
                <a:spcPts val="1800"/>
              </a:spcBef>
              <a:buSzTx/>
              <a:buNone/>
              <a:defRPr spc="-55" sz="5500"/>
            </a:lvl4pPr>
            <a:lvl5pPr marL="0" indent="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hreyas Shandilya"/>
          <p:cNvSpPr txBox="1"/>
          <p:nvPr>
            <p:ph type="body" idx="13"/>
          </p:nvPr>
        </p:nvSpPr>
        <p:spPr>
          <a:prstGeom prst="rect">
            <a:avLst/>
          </a:prstGeom>
          <a:extLst>
            <a:ext uri="{C572A759-6A51-4108-AA02-DFA0A04FC94B}">
              <ma14:wrappingTextBoxFlag xmlns:ma14="http://schemas.microsoft.com/office/mac/drawingml/2011/main" val="1"/>
            </a:ext>
          </a:extLst>
        </p:spPr>
        <p:txBody>
          <a:bodyPr/>
          <a:lstStyle/>
          <a:p>
            <a:pPr/>
            <a:r>
              <a:t>Shreyas Shandilya </a:t>
            </a:r>
          </a:p>
        </p:txBody>
      </p:sp>
      <p:sp>
        <p:nvSpPr>
          <p:cNvPr id="152" name="Gait Fitness Function Formulation"/>
          <p:cNvSpPr txBox="1"/>
          <p:nvPr>
            <p:ph type="ctrTitle"/>
          </p:nvPr>
        </p:nvSpPr>
        <p:spPr>
          <a:prstGeom prst="rect">
            <a:avLst/>
          </a:prstGeom>
        </p:spPr>
        <p:txBody>
          <a:bodyPr/>
          <a:lstStyle/>
          <a:p>
            <a:pPr/>
            <a:r>
              <a:t>Gait Fitness Function Formulation</a:t>
            </a:r>
          </a:p>
        </p:txBody>
      </p:sp>
      <p:sp>
        <p:nvSpPr>
          <p:cNvPr id="153" name="Design of Control System for Quadruped using Central Pattern Generators"/>
          <p:cNvSpPr txBox="1"/>
          <p:nvPr>
            <p:ph type="subTitle" sz="quarter" idx="1"/>
          </p:nvPr>
        </p:nvSpPr>
        <p:spPr>
          <a:prstGeom prst="rect">
            <a:avLst/>
          </a:prstGeom>
        </p:spPr>
        <p:txBody>
          <a:bodyPr/>
          <a:lstStyle/>
          <a:p>
            <a:pPr/>
            <a:r>
              <a:t>Design of Control System for Quadruped using Central Pattern Generators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Stability Criteria"/>
          <p:cNvSpPr txBox="1"/>
          <p:nvPr>
            <p:ph type="title"/>
          </p:nvPr>
        </p:nvSpPr>
        <p:spPr>
          <a:prstGeom prst="rect">
            <a:avLst/>
          </a:prstGeom>
        </p:spPr>
        <p:txBody>
          <a:bodyPr/>
          <a:lstStyle/>
          <a:p>
            <a:pPr/>
            <a:r>
              <a:t>Stability Criteria</a:t>
            </a:r>
          </a:p>
        </p:txBody>
      </p:sp>
      <p:sp>
        <p:nvSpPr>
          <p:cNvPr id="203" name="Calculation of the metric"/>
          <p:cNvSpPr txBox="1"/>
          <p:nvPr>
            <p:ph type="body" idx="13"/>
          </p:nvPr>
        </p:nvSpPr>
        <p:spPr>
          <a:prstGeom prst="rect">
            <a:avLst/>
          </a:prstGeom>
          <a:extLst>
            <a:ext uri="{C572A759-6A51-4108-AA02-DFA0A04FC94B}">
              <ma14:wrappingTextBoxFlag xmlns:ma14="http://schemas.microsoft.com/office/mac/drawingml/2011/main" val="1"/>
            </a:ext>
          </a:extLst>
        </p:spPr>
        <p:txBody>
          <a:bodyPr/>
          <a:lstStyle/>
          <a:p>
            <a:pPr/>
            <a:r>
              <a:t>Calculation of the metric </a:t>
            </a:r>
            <a14:m>
              <m:oMath>
                <m:r>
                  <a:rPr xmlns:a="http://schemas.openxmlformats.org/drawingml/2006/main" sz="5800" i="1">
                    <a:solidFill>
                      <a:srgbClr val="000000"/>
                    </a:solidFill>
                    <a:latin typeface="Cambria Math" panose="02040503050406030204" pitchFamily="18" charset="0"/>
                  </a:rPr>
                  <m:t>S</m:t>
                </m:r>
              </m:oMath>
            </a14:m>
          </a:p>
        </p:txBody>
      </p:sp>
      <p:sp>
        <p:nvSpPr>
          <p:cNvPr id="204" name="The following three choices for   can be calculated using  -…"/>
          <p:cNvSpPr txBox="1"/>
          <p:nvPr>
            <p:ph type="body" idx="1"/>
          </p:nvPr>
        </p:nvSpPr>
        <p:spPr>
          <a:prstGeom prst="rect">
            <a:avLst/>
          </a:prstGeom>
        </p:spPr>
        <p:txBody>
          <a:bodyPr/>
          <a:lstStyle/>
          <a:p>
            <a:pPr defTabSz="709930">
              <a:spcBef>
                <a:spcPts val="1500"/>
              </a:spcBef>
              <a:defRPr spc="-47" sz="4730"/>
            </a:pPr>
            <a:r>
              <a:t>The following three choices for </a:t>
            </a:r>
            <a14:m>
              <m:oMath>
                <m:r>
                  <a:rPr xmlns:a="http://schemas.openxmlformats.org/drawingml/2006/main" sz="5800" i="1">
                    <a:solidFill>
                      <a:srgbClr val="000000"/>
                    </a:solidFill>
                    <a:latin typeface="Cambria Math" panose="02040503050406030204" pitchFamily="18" charset="0"/>
                  </a:rPr>
                  <m:t>S</m:t>
                </m:r>
              </m:oMath>
            </a14:m>
            <a:r>
              <a:t> can be calculated using </a:t>
            </a:r>
            <a14:m>
              <m:oMath>
                <m:r>
                  <a:rPr xmlns:a="http://schemas.openxmlformats.org/drawingml/2006/main" sz="5700" i="1">
                    <a:solidFill>
                      <a:srgbClr val="000000"/>
                    </a:solidFill>
                    <a:latin typeface="Cambria Math" panose="02040503050406030204" pitchFamily="18" charset="0"/>
                  </a:rPr>
                  <m:t>Z</m:t>
                </m:r>
                <m:r>
                  <a:rPr xmlns:a="http://schemas.openxmlformats.org/drawingml/2006/main" sz="5700" i="1">
                    <a:solidFill>
                      <a:srgbClr val="000000"/>
                    </a:solidFill>
                    <a:latin typeface="Cambria Math" panose="02040503050406030204" pitchFamily="18" charset="0"/>
                  </a:rPr>
                  <m:t>M</m:t>
                </m:r>
                <m:sSub>
                  <m:e>
                    <m:r>
                      <a:rPr xmlns:a="http://schemas.openxmlformats.org/drawingml/2006/main" sz="5700" i="1">
                        <a:solidFill>
                          <a:srgbClr val="000000"/>
                        </a:solidFill>
                        <a:latin typeface="Cambria Math" panose="02040503050406030204" pitchFamily="18" charset="0"/>
                      </a:rPr>
                      <m:t>P</m:t>
                    </m:r>
                  </m:e>
                  <m:sub>
                    <m:r>
                      <a:rPr xmlns:a="http://schemas.openxmlformats.org/drawingml/2006/main" sz="5700" i="1">
                        <a:solidFill>
                          <a:srgbClr val="000000"/>
                        </a:solidFill>
                        <a:latin typeface="Cambria Math" panose="02040503050406030204" pitchFamily="18" charset="0"/>
                      </a:rPr>
                      <m:t>o</m:t>
                    </m:r>
                  </m:sub>
                </m:sSub>
              </m:oMath>
            </a14:m>
            <a:r>
              <a:t>-</a:t>
            </a:r>
          </a:p>
          <a:p>
            <a:pPr marL="600709" indent="-600709" defTabSz="709930">
              <a:spcBef>
                <a:spcPts val="1500"/>
              </a:spcBef>
              <a:buSzPct val="123000"/>
              <a:buChar char="•"/>
              <a:defRPr spc="-47" sz="4730"/>
            </a:pPr>
            <a:r>
              <a:t>Distances between </a:t>
            </a:r>
            <a14:m>
              <m:oMath>
                <m:r>
                  <a:rPr xmlns:a="http://schemas.openxmlformats.org/drawingml/2006/main" sz="5700" i="1">
                    <a:solidFill>
                      <a:srgbClr val="000000"/>
                    </a:solidFill>
                    <a:latin typeface="Cambria Math" panose="02040503050406030204" pitchFamily="18" charset="0"/>
                  </a:rPr>
                  <m:t>Z</m:t>
                </m:r>
                <m:r>
                  <a:rPr xmlns:a="http://schemas.openxmlformats.org/drawingml/2006/main" sz="5700" i="1">
                    <a:solidFill>
                      <a:srgbClr val="000000"/>
                    </a:solidFill>
                    <a:latin typeface="Cambria Math" panose="02040503050406030204" pitchFamily="18" charset="0"/>
                  </a:rPr>
                  <m:t>M</m:t>
                </m:r>
                <m:sSub>
                  <m:e>
                    <m:r>
                      <a:rPr xmlns:a="http://schemas.openxmlformats.org/drawingml/2006/main" sz="5700" i="1">
                        <a:solidFill>
                          <a:srgbClr val="000000"/>
                        </a:solidFill>
                        <a:latin typeface="Cambria Math" panose="02040503050406030204" pitchFamily="18" charset="0"/>
                      </a:rPr>
                      <m:t>P</m:t>
                    </m:r>
                  </m:e>
                  <m:sub>
                    <m:r>
                      <a:rPr xmlns:a="http://schemas.openxmlformats.org/drawingml/2006/main" sz="5700" i="1">
                        <a:solidFill>
                          <a:srgbClr val="000000"/>
                        </a:solidFill>
                        <a:latin typeface="Cambria Math" panose="02040503050406030204" pitchFamily="18" charset="0"/>
                      </a:rPr>
                      <m:t>o</m:t>
                    </m:r>
                  </m:sub>
                </m:sSub>
              </m:oMath>
            </a14:m>
            <a:r>
              <a:rPr i="1"/>
              <a:t> </a:t>
            </a:r>
            <a:r>
              <a:t>and the boundaries of the virtual-support quadrilateral in the support plane</a:t>
            </a:r>
          </a:p>
          <a:p>
            <a:pPr marL="600709" indent="-600709" defTabSz="709930">
              <a:spcBef>
                <a:spcPts val="1500"/>
              </a:spcBef>
              <a:buSzPct val="123000"/>
              <a:buChar char="•"/>
              <a:defRPr spc="-47" sz="4730"/>
            </a:pPr>
            <a:r>
              <a:t>Angle between the vector pointing from CoM to </a:t>
            </a:r>
            <a14:m>
              <m:oMath>
                <m:r>
                  <a:rPr xmlns:a="http://schemas.openxmlformats.org/drawingml/2006/main" sz="5700" i="1">
                    <a:solidFill>
                      <a:srgbClr val="000000"/>
                    </a:solidFill>
                    <a:latin typeface="Cambria Math" panose="02040503050406030204" pitchFamily="18" charset="0"/>
                  </a:rPr>
                  <m:t>Z</m:t>
                </m:r>
                <m:r>
                  <a:rPr xmlns:a="http://schemas.openxmlformats.org/drawingml/2006/main" sz="5700" i="1">
                    <a:solidFill>
                      <a:srgbClr val="000000"/>
                    </a:solidFill>
                    <a:latin typeface="Cambria Math" panose="02040503050406030204" pitchFamily="18" charset="0"/>
                  </a:rPr>
                  <m:t>M</m:t>
                </m:r>
                <m:sSub>
                  <m:e>
                    <m:r>
                      <a:rPr xmlns:a="http://schemas.openxmlformats.org/drawingml/2006/main" sz="5700" i="1">
                        <a:solidFill>
                          <a:srgbClr val="000000"/>
                        </a:solidFill>
                        <a:latin typeface="Cambria Math" panose="02040503050406030204" pitchFamily="18" charset="0"/>
                      </a:rPr>
                      <m:t>P</m:t>
                    </m:r>
                  </m:e>
                  <m:sub>
                    <m:r>
                      <a:rPr xmlns:a="http://schemas.openxmlformats.org/drawingml/2006/main" sz="5700" i="1">
                        <a:solidFill>
                          <a:srgbClr val="000000"/>
                        </a:solidFill>
                        <a:latin typeface="Cambria Math" panose="02040503050406030204" pitchFamily="18" charset="0"/>
                      </a:rPr>
                      <m:t>o</m:t>
                    </m:r>
                  </m:sub>
                </m:sSub>
              </m:oMath>
            </a14:m>
            <a:r>
              <a:t> </a:t>
            </a:r>
            <a:r>
              <a:rPr baseline="-32702" spc="-9" sz="917"/>
              <a:t> </a:t>
            </a:r>
            <a:r>
              <a:t>and the normal vector of the virtual support place</a:t>
            </a:r>
          </a:p>
          <a:p>
            <a:pPr marL="600709" indent="-600709" defTabSz="709930">
              <a:spcBef>
                <a:spcPts val="1500"/>
              </a:spcBef>
              <a:buSzPct val="123000"/>
              <a:buChar char="•"/>
              <a:defRPr spc="-47" sz="4730"/>
            </a:pPr>
            <a:r>
              <a:t>Distance between </a:t>
            </a:r>
            <a14:m>
              <m:oMath>
                <m:r>
                  <a:rPr xmlns:a="http://schemas.openxmlformats.org/drawingml/2006/main" sz="5700" i="1">
                    <a:solidFill>
                      <a:srgbClr val="000000"/>
                    </a:solidFill>
                    <a:latin typeface="Cambria Math" panose="02040503050406030204" pitchFamily="18" charset="0"/>
                  </a:rPr>
                  <m:t>Z</m:t>
                </m:r>
                <m:r>
                  <a:rPr xmlns:a="http://schemas.openxmlformats.org/drawingml/2006/main" sz="5700" i="1">
                    <a:solidFill>
                      <a:srgbClr val="000000"/>
                    </a:solidFill>
                    <a:latin typeface="Cambria Math" panose="02040503050406030204" pitchFamily="18" charset="0"/>
                  </a:rPr>
                  <m:t>M</m:t>
                </m:r>
                <m:sSub>
                  <m:e>
                    <m:r>
                      <a:rPr xmlns:a="http://schemas.openxmlformats.org/drawingml/2006/main" sz="5700" i="1">
                        <a:solidFill>
                          <a:srgbClr val="000000"/>
                        </a:solidFill>
                        <a:latin typeface="Cambria Math" panose="02040503050406030204" pitchFamily="18" charset="0"/>
                      </a:rPr>
                      <m:t>P</m:t>
                    </m:r>
                  </m:e>
                  <m:sub>
                    <m:r>
                      <a:rPr xmlns:a="http://schemas.openxmlformats.org/drawingml/2006/main" sz="5700" i="1">
                        <a:solidFill>
                          <a:srgbClr val="000000"/>
                        </a:solidFill>
                        <a:latin typeface="Cambria Math" panose="02040503050406030204" pitchFamily="18" charset="0"/>
                      </a:rPr>
                      <m:t>o</m:t>
                    </m:r>
                  </m:sub>
                </m:sSub>
              </m:oMath>
            </a14:m>
            <a:r>
              <a:t> and the support line</a:t>
            </a:r>
          </a:p>
          <a:p>
            <a:pPr marL="600709" indent="-600709" defTabSz="709930">
              <a:spcBef>
                <a:spcPts val="1500"/>
              </a:spcBef>
              <a:buSzPct val="123000"/>
              <a:buChar char="•"/>
              <a:defRPr spc="-47" sz="4730"/>
            </a:pPr>
            <a:r>
              <a:t>The assumption in the paper that the legs have negligible weight compared to the rest of the body does not hold for the quadruped used</a:t>
            </a:r>
          </a:p>
          <a:p>
            <a:pPr marL="600709" indent="-600709" defTabSz="709930">
              <a:spcBef>
                <a:spcPts val="1500"/>
              </a:spcBef>
              <a:buSzPct val="123000"/>
              <a:buChar char="•"/>
              <a:defRPr spc="-47" sz="4730"/>
            </a:pPr>
            <a:r>
              <a:t>There is a need for evaluation of the repercussions on the concepts introduced</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peed and Energy Criteria"/>
          <p:cNvSpPr txBox="1"/>
          <p:nvPr>
            <p:ph type="title"/>
          </p:nvPr>
        </p:nvSpPr>
        <p:spPr>
          <a:prstGeom prst="rect">
            <a:avLst/>
          </a:prstGeom>
        </p:spPr>
        <p:txBody>
          <a:bodyPr/>
          <a:lstStyle/>
          <a:p>
            <a:pPr/>
            <a:r>
              <a:t>Speed and Energy Criteria</a:t>
            </a:r>
          </a:p>
        </p:txBody>
      </p:sp>
      <p:sp>
        <p:nvSpPr>
          <p:cNvPr id="207" name="Calculation of metrics   and"/>
          <p:cNvSpPr txBox="1"/>
          <p:nvPr>
            <p:ph type="body" idx="13"/>
          </p:nvPr>
        </p:nvSpPr>
        <p:spPr>
          <a:prstGeom prst="rect">
            <a:avLst/>
          </a:prstGeom>
          <a:extLst>
            <a:ext uri="{C572A759-6A51-4108-AA02-DFA0A04FC94B}">
              <ma14:wrappingTextBoxFlag xmlns:ma14="http://schemas.microsoft.com/office/mac/drawingml/2011/main" val="1"/>
            </a:ext>
          </a:extLst>
        </p:spPr>
        <p:txBody>
          <a:bodyPr/>
          <a:lstStyle/>
          <a:p>
            <a:pPr/>
            <a:r>
              <a:t>Calculation of metrics </a:t>
            </a:r>
            <a14:m>
              <m:oMath>
                <m:r>
                  <a:rPr xmlns:a="http://schemas.openxmlformats.org/drawingml/2006/main" sz="5550" i="1">
                    <a:solidFill>
                      <a:srgbClr val="000000"/>
                    </a:solidFill>
                    <a:latin typeface="Cambria Math" panose="02040503050406030204" pitchFamily="18" charset="0"/>
                  </a:rPr>
                  <m:t>V</m:t>
                </m:r>
              </m:oMath>
            </a14:m>
            <a:r>
              <a:t> and </a:t>
            </a:r>
            <a14:m>
              <m:oMath>
                <m:r>
                  <a:rPr xmlns:a="http://schemas.openxmlformats.org/drawingml/2006/main" sz="5350" i="1">
                    <a:solidFill>
                      <a:srgbClr val="000000"/>
                    </a:solidFill>
                    <a:latin typeface="Cambria Math" panose="02040503050406030204" pitchFamily="18" charset="0"/>
                  </a:rPr>
                  <m:t>E</m:t>
                </m:r>
              </m:oMath>
            </a14:m>
          </a:p>
        </p:txBody>
      </p:sp>
      <p:sp>
        <p:nvSpPr>
          <p:cNvPr id="208" name="Speed Criteria measures the discrepancy between expected and actual speed…"/>
          <p:cNvSpPr txBox="1"/>
          <p:nvPr>
            <p:ph type="body" idx="1"/>
          </p:nvPr>
        </p:nvSpPr>
        <p:spPr>
          <a:prstGeom prst="rect">
            <a:avLst/>
          </a:prstGeom>
        </p:spPr>
        <p:txBody>
          <a:bodyPr/>
          <a:lstStyle/>
          <a:p>
            <a:pPr marL="642620" indent="-642620" defTabSz="759459">
              <a:spcBef>
                <a:spcPts val="1600"/>
              </a:spcBef>
              <a:buSzPct val="123000"/>
              <a:buChar char="•"/>
              <a:defRPr spc="-50" sz="5060"/>
            </a:pPr>
            <a:r>
              <a:t>Speed Criteria measures the discrepancy between expected and actual speed</a:t>
            </a:r>
          </a:p>
          <a:p>
            <a:pPr lvl="1" marL="1203452" indent="-642620" defTabSz="759459">
              <a:spcBef>
                <a:spcPts val="1600"/>
              </a:spcBef>
              <a:buSzPct val="123000"/>
              <a:buChar char="•"/>
              <a:defRPr spc="-50" sz="5060"/>
            </a:pPr>
            <a14:m>
              <m:oMathPara>
                <m:oMathParaPr>
                  <m:jc m:val="left"/>
                </m:oMathParaPr>
                <m:oMath>
                  <m:r>
                    <a:rPr xmlns:a="http://schemas.openxmlformats.org/drawingml/2006/main" sz="6150" i="1">
                      <a:solidFill>
                        <a:srgbClr val="000000"/>
                      </a:solidFill>
                      <a:latin typeface="Cambria Math" panose="02040503050406030204" pitchFamily="18" charset="0"/>
                    </a:rPr>
                    <m:t>V</m:t>
                  </m:r>
                  <m:r>
                    <a:rPr xmlns:a="http://schemas.openxmlformats.org/drawingml/2006/main" sz="6150" i="1">
                      <a:solidFill>
                        <a:srgbClr val="000000"/>
                      </a:solidFill>
                      <a:latin typeface="Cambria Math" panose="02040503050406030204" pitchFamily="18" charset="0"/>
                    </a:rPr>
                    <m:t>=</m:t>
                  </m:r>
                  <m:r>
                    <a:rPr xmlns:a="http://schemas.openxmlformats.org/drawingml/2006/main" sz="6150" i="1">
                      <a:solidFill>
                        <a:srgbClr val="000000"/>
                      </a:solidFill>
                      <a:latin typeface="Cambria Math" panose="02040503050406030204" pitchFamily="18" charset="0"/>
                    </a:rPr>
                    <m:t>v</m:t>
                  </m:r>
                  <m:sSub>
                    <m:e>
                      <m:r>
                        <a:rPr xmlns:a="http://schemas.openxmlformats.org/drawingml/2006/main" sz="6150" i="1">
                          <a:solidFill>
                            <a:srgbClr val="000000"/>
                          </a:solidFill>
                          <a:latin typeface="Cambria Math" panose="02040503050406030204" pitchFamily="18" charset="0"/>
                        </a:rPr>
                        <m:t>T</m:t>
                      </m:r>
                    </m:e>
                    <m:sub>
                      <m:r>
                        <a:rPr xmlns:a="http://schemas.openxmlformats.org/drawingml/2006/main" sz="6150" i="1">
                          <a:solidFill>
                            <a:srgbClr val="000000"/>
                          </a:solidFill>
                          <a:latin typeface="Cambria Math" panose="02040503050406030204" pitchFamily="18" charset="0"/>
                        </a:rPr>
                        <m:t>b</m:t>
                      </m:r>
                    </m:sub>
                  </m:sSub>
                  <m:r>
                    <a:rPr xmlns:a="http://schemas.openxmlformats.org/drawingml/2006/main" sz="6150" i="1">
                      <a:solidFill>
                        <a:srgbClr val="000000"/>
                      </a:solidFill>
                      <a:latin typeface="Cambria Math" panose="02040503050406030204" pitchFamily="18" charset="0"/>
                    </a:rPr>
                    <m:t>/</m:t>
                  </m:r>
                  <m:r>
                    <a:rPr xmlns:a="http://schemas.openxmlformats.org/drawingml/2006/main" sz="6150" i="1">
                      <a:solidFill>
                        <a:srgbClr val="000000"/>
                      </a:solidFill>
                      <a:latin typeface="Cambria Math" panose="02040503050406030204" pitchFamily="18" charset="0"/>
                    </a:rPr>
                    <m:t>d</m:t>
                  </m:r>
                </m:oMath>
              </m:oMathPara>
            </a14:m>
          </a:p>
          <a:p>
            <a:pPr lvl="1" marL="1203452" indent="-642620" defTabSz="759459">
              <a:spcBef>
                <a:spcPts val="1600"/>
              </a:spcBef>
              <a:buSzPct val="123000"/>
              <a:buChar char="•"/>
              <a:defRPr spc="-50" sz="5060"/>
            </a:pPr>
            <a:r>
              <a:t>Where </a:t>
            </a:r>
            <a14:m>
              <m:oMath>
                <m:r>
                  <a:rPr xmlns:a="http://schemas.openxmlformats.org/drawingml/2006/main" sz="6650" i="1">
                    <a:solidFill>
                      <a:srgbClr val="000000"/>
                    </a:solidFill>
                    <a:latin typeface="Cambria Math" panose="02040503050406030204" pitchFamily="18" charset="0"/>
                  </a:rPr>
                  <m:t>v</m:t>
                </m:r>
              </m:oMath>
            </a14:m>
            <a:r>
              <a:t> is the actual speed and </a:t>
            </a:r>
            <a14:m>
              <m:oMath>
                <m:r>
                  <a:rPr xmlns:a="http://schemas.openxmlformats.org/drawingml/2006/main" sz="5950" i="1">
                    <a:solidFill>
                      <a:srgbClr val="000000"/>
                    </a:solidFill>
                    <a:latin typeface="Cambria Math" panose="02040503050406030204" pitchFamily="18" charset="0"/>
                  </a:rPr>
                  <m:t>d</m:t>
                </m:r>
              </m:oMath>
            </a14:m>
            <a:r>
              <a:t> is the distance travelled over period </a:t>
            </a:r>
            <a14:m>
              <m:oMath>
                <m:sSub>
                  <m:e>
                    <m:r>
                      <a:rPr xmlns:a="http://schemas.openxmlformats.org/drawingml/2006/main" sz="6700" i="1">
                        <a:solidFill>
                          <a:srgbClr val="000000"/>
                        </a:solidFill>
                        <a:latin typeface="Cambria Math" panose="02040503050406030204" pitchFamily="18" charset="0"/>
                      </a:rPr>
                      <m:t>T</m:t>
                    </m:r>
                  </m:e>
                  <m:sub>
                    <m:r>
                      <a:rPr xmlns:a="http://schemas.openxmlformats.org/drawingml/2006/main" sz="6700" i="1">
                        <a:solidFill>
                          <a:srgbClr val="000000"/>
                        </a:solidFill>
                        <a:latin typeface="Cambria Math" panose="02040503050406030204" pitchFamily="18" charset="0"/>
                      </a:rPr>
                      <m:t>b</m:t>
                    </m:r>
                  </m:sub>
                </m:sSub>
              </m:oMath>
            </a14:m>
          </a:p>
          <a:p>
            <a:pPr marL="642620" indent="-642620" defTabSz="759459">
              <a:spcBef>
                <a:spcPts val="1600"/>
              </a:spcBef>
              <a:buSzPct val="123000"/>
              <a:buChar char="•"/>
              <a:defRPr spc="-50" sz="5060"/>
            </a:pPr>
            <a:r>
              <a:t>Energy Criteria measures the energy efficiency of the quadruped</a:t>
            </a:r>
          </a:p>
          <a:p>
            <a:pPr lvl="1" marL="1203452" indent="-642620" defTabSz="759459">
              <a:spcBef>
                <a:spcPts val="1600"/>
              </a:spcBef>
              <a:buSzPct val="123000"/>
              <a:buChar char="•"/>
              <a:defRPr spc="-50" sz="5060"/>
            </a:pPr>
            <a14:m>
              <m:oMathPara>
                <m:oMathParaPr>
                  <m:jc m:val="left"/>
                </m:oMathParaPr>
                <m:oMath>
                  <m:r>
                    <a:rPr xmlns:a="http://schemas.openxmlformats.org/drawingml/2006/main" sz="6000" i="1">
                      <a:solidFill>
                        <a:srgbClr val="000000"/>
                      </a:solidFill>
                      <a:latin typeface="Cambria Math" panose="02040503050406030204" pitchFamily="18" charset="0"/>
                    </a:rPr>
                    <m:t>E</m:t>
                  </m:r>
                  <m:r>
                    <a:rPr xmlns:a="http://schemas.openxmlformats.org/drawingml/2006/main" sz="6000" i="1">
                      <a:solidFill>
                        <a:srgbClr val="000000"/>
                      </a:solidFill>
                      <a:latin typeface="Cambria Math" panose="02040503050406030204" pitchFamily="18" charset="0"/>
                    </a:rPr>
                    <m:t>=</m:t>
                  </m:r>
                  <m:r>
                    <a:rPr xmlns:a="http://schemas.openxmlformats.org/drawingml/2006/main" sz="6000" i="1">
                      <a:solidFill>
                        <a:srgbClr val="000000"/>
                      </a:solidFill>
                      <a:latin typeface="Cambria Math" panose="02040503050406030204" pitchFamily="18" charset="0"/>
                    </a:rPr>
                    <m:t>m</m:t>
                  </m:r>
                  <m:sSup>
                    <m:e>
                      <m:r>
                        <a:rPr xmlns:a="http://schemas.openxmlformats.org/drawingml/2006/main" sz="6000" i="1">
                          <a:solidFill>
                            <a:srgbClr val="000000"/>
                          </a:solidFill>
                          <a:latin typeface="Cambria Math" panose="02040503050406030204" pitchFamily="18" charset="0"/>
                        </a:rPr>
                        <m:t>v</m:t>
                      </m:r>
                    </m:e>
                    <m:sup>
                      <m:r>
                        <a:rPr xmlns:a="http://schemas.openxmlformats.org/drawingml/2006/main" sz="6000" i="1">
                          <a:solidFill>
                            <a:srgbClr val="000000"/>
                          </a:solidFill>
                          <a:latin typeface="Cambria Math" panose="02040503050406030204" pitchFamily="18" charset="0"/>
                        </a:rPr>
                        <m:t>2</m:t>
                      </m:r>
                    </m:sup>
                  </m:sSup>
                  <m:r>
                    <a:rPr xmlns:a="http://schemas.openxmlformats.org/drawingml/2006/main" sz="6000" i="1">
                      <a:solidFill>
                        <a:srgbClr val="000000"/>
                      </a:solidFill>
                      <a:latin typeface="Cambria Math" panose="02040503050406030204" pitchFamily="18" charset="0"/>
                    </a:rPr>
                    <m:t>/</m:t>
                  </m:r>
                  <m:r>
                    <a:rPr xmlns:a="http://schemas.openxmlformats.org/drawingml/2006/main" sz="6000" i="1">
                      <a:solidFill>
                        <a:srgbClr val="000000"/>
                      </a:solidFill>
                      <a:latin typeface="Cambria Math" panose="02040503050406030204" pitchFamily="18" charset="0"/>
                    </a:rPr>
                    <m:t>2</m:t>
                  </m:r>
                  <m:sSub>
                    <m:e>
                      <m:r>
                        <a:rPr xmlns:a="http://schemas.openxmlformats.org/drawingml/2006/main" sz="6000" i="1">
                          <a:solidFill>
                            <a:srgbClr val="000000"/>
                          </a:solidFill>
                          <a:latin typeface="Cambria Math" panose="02040503050406030204" pitchFamily="18" charset="0"/>
                        </a:rPr>
                        <m:t>T</m:t>
                      </m:r>
                    </m:e>
                    <m:sub>
                      <m:r>
                        <a:rPr xmlns:a="http://schemas.openxmlformats.org/drawingml/2006/main" sz="6000" i="1">
                          <a:solidFill>
                            <a:srgbClr val="000000"/>
                          </a:solidFill>
                          <a:latin typeface="Cambria Math" panose="02040503050406030204" pitchFamily="18" charset="0"/>
                        </a:rPr>
                        <m:t>b</m:t>
                      </m:r>
                    </m:sub>
                  </m:sSub>
                  <m:r>
                    <a:rPr xmlns:a="http://schemas.openxmlformats.org/drawingml/2006/main" sz="6000" i="1">
                      <a:solidFill>
                        <a:srgbClr val="000000"/>
                      </a:solidFill>
                      <a:latin typeface="Cambria Math" panose="02040503050406030204" pitchFamily="18" charset="0"/>
                    </a:rPr>
                    <m:t>W</m:t>
                  </m:r>
                </m:oMath>
              </m:oMathPara>
            </a14:m>
          </a:p>
          <a:p>
            <a:pPr lvl="1" marL="1203452" indent="-642620" defTabSz="759459">
              <a:spcBef>
                <a:spcPts val="1600"/>
              </a:spcBef>
              <a:buSzPct val="123000"/>
              <a:buChar char="•"/>
              <a:defRPr spc="-50" sz="5060"/>
            </a:pPr>
            <a:r>
              <a:t>where </a:t>
            </a:r>
            <a14:m>
              <m:oMath>
                <m:r>
                  <a:rPr xmlns:a="http://schemas.openxmlformats.org/drawingml/2006/main" sz="6350" i="1">
                    <a:solidFill>
                      <a:srgbClr val="000000"/>
                    </a:solidFill>
                    <a:latin typeface="Cambria Math" panose="02040503050406030204" pitchFamily="18" charset="0"/>
                  </a:rPr>
                  <m:t>m</m:t>
                </m:r>
              </m:oMath>
            </a14:m>
            <a:r>
              <a:t> is the mass of the quadruped, </a:t>
            </a:r>
            <a14:m>
              <m:oMath>
                <m:r>
                  <a:rPr xmlns:a="http://schemas.openxmlformats.org/drawingml/2006/main" sz="6050" i="1">
                    <a:solidFill>
                      <a:srgbClr val="000000"/>
                    </a:solidFill>
                    <a:latin typeface="Cambria Math" panose="02040503050406030204" pitchFamily="18" charset="0"/>
                  </a:rPr>
                  <m:t>W</m:t>
                </m:r>
              </m:oMath>
            </a14:m>
            <a:r>
              <a:t> is the power supplied to the quadruped, </a:t>
            </a:r>
            <a14:m>
              <m:oMath>
                <m:r>
                  <a:rPr xmlns:a="http://schemas.openxmlformats.org/drawingml/2006/main" sz="6650" i="1">
                    <a:solidFill>
                      <a:srgbClr val="000000"/>
                    </a:solidFill>
                    <a:latin typeface="Cambria Math" panose="02040503050406030204" pitchFamily="18" charset="0"/>
                  </a:rPr>
                  <m:t>v</m:t>
                </m:r>
              </m:oMath>
            </a14:m>
            <a:r>
              <a:t> is the actual velocity and </a:t>
            </a:r>
            <a14:m>
              <m:oMath>
                <m:sSub>
                  <m:e>
                    <m:r>
                      <a:rPr xmlns:a="http://schemas.openxmlformats.org/drawingml/2006/main" sz="6700" i="1">
                        <a:solidFill>
                          <a:srgbClr val="000000"/>
                        </a:solidFill>
                        <a:latin typeface="Cambria Math" panose="02040503050406030204" pitchFamily="18" charset="0"/>
                      </a:rPr>
                      <m:t>T</m:t>
                    </m:r>
                  </m:e>
                  <m:sub>
                    <m:r>
                      <a:rPr xmlns:a="http://schemas.openxmlformats.org/drawingml/2006/main" sz="6700" i="1">
                        <a:solidFill>
                          <a:srgbClr val="000000"/>
                        </a:solidFill>
                        <a:latin typeface="Cambria Math" panose="02040503050406030204" pitchFamily="18" charset="0"/>
                      </a:rPr>
                      <m:t>b</m:t>
                    </m:r>
                  </m:sub>
                </m:sSub>
              </m:oMath>
            </a14:m>
            <a:r>
              <a:t> is the fixed period used in </a:t>
            </a:r>
            <a14:m>
              <m:oMath>
                <m:r>
                  <a:rPr xmlns:a="http://schemas.openxmlformats.org/drawingml/2006/main" sz="6050" i="1">
                    <a:solidFill>
                      <a:srgbClr val="000000"/>
                    </a:solidFill>
                    <a:latin typeface="Cambria Math" panose="02040503050406030204" pitchFamily="18" charset="0"/>
                  </a:rPr>
                  <m:t>V</m:t>
                </m:r>
              </m:oMath>
            </a14:m>
            <a:endParaRPr sz="5500"/>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References"/>
          <p:cNvSpPr txBox="1"/>
          <p:nvPr>
            <p:ph type="title"/>
          </p:nvPr>
        </p:nvSpPr>
        <p:spPr>
          <a:prstGeom prst="rect">
            <a:avLst/>
          </a:prstGeom>
        </p:spPr>
        <p:txBody>
          <a:bodyPr/>
          <a:lstStyle/>
          <a:p>
            <a:pPr/>
            <a:r>
              <a:t>References</a:t>
            </a:r>
          </a:p>
        </p:txBody>
      </p:sp>
      <p:sp>
        <p:nvSpPr>
          <p:cNvPr id="211" name="Masuri, Ariel; Medina, Oded; Hacohen, Shlomi; Shvalb, Nir (2020) ‘Gait and Trajectory Optimization by Self-Learning for Quadrupedal Robots with an Active Back Joint’…"/>
          <p:cNvSpPr txBox="1"/>
          <p:nvPr>
            <p:ph type="body" idx="1"/>
          </p:nvPr>
        </p:nvSpPr>
        <p:spPr>
          <a:xfrm>
            <a:off x="1206500" y="3011717"/>
            <a:ext cx="21971000" cy="9492799"/>
          </a:xfrm>
          <a:prstGeom prst="rect">
            <a:avLst/>
          </a:prstGeom>
        </p:spPr>
        <p:txBody>
          <a:bodyPr/>
          <a:lstStyle/>
          <a:p>
            <a:pPr marL="1018645" indent="-1018645">
              <a:buSzPct val="100000"/>
              <a:buAutoNum type="arabicPeriod" startAt="1"/>
            </a:pPr>
            <a:r>
              <a:t>Masuri, Ariel; Medina, Oded; Hacohen, Shlomi; Shvalb, Nir (2020) ‘Gait and Trajectory Optimization by Self-Learning for Quadrupedal Robots with an Active Back Joint’</a:t>
            </a:r>
          </a:p>
          <a:p>
            <a:pPr marL="1018645" indent="-1018645">
              <a:buSzPct val="100000"/>
              <a:buAutoNum type="arabicPeriod" startAt="1"/>
            </a:pPr>
            <a:r>
              <a:t> Jia, Yan; Lua, Xiao; Han, Baoling; Liang, Guanhao; Zhao, Jiaheng; Zhao, Yuting (2018) ‘Stability Criterion for Dynamic Gaits of Quadruped Robot’</a:t>
            </a:r>
          </a:p>
          <a:p>
            <a:pPr marL="1018645" indent="-1018645">
              <a:buSzPct val="100000"/>
              <a:buAutoNum type="arabicPeriod" startAt="1"/>
            </a:pPr>
            <a:r>
              <a:t>Kramer, Oliver; Gong, Daoxiong; Yan, Jie; Zuo, Guoyu (2010) ‘A Review of Gait Optimization Based on Evolutionary Computation’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Robot walking Video"/>
          <p:cNvSpPr txBox="1"/>
          <p:nvPr>
            <p:ph type="title"/>
          </p:nvPr>
        </p:nvSpPr>
        <p:spPr>
          <a:xfrm>
            <a:off x="1206500" y="1270000"/>
            <a:ext cx="6896820" cy="5882273"/>
          </a:xfrm>
          <a:prstGeom prst="rect">
            <a:avLst/>
          </a:prstGeom>
        </p:spPr>
        <p:txBody>
          <a:bodyPr/>
          <a:lstStyle/>
          <a:p>
            <a:pPr/>
            <a:r>
              <a:t>Robot walking Video</a:t>
            </a:r>
          </a:p>
        </p:txBody>
      </p:sp>
      <p:sp>
        <p:nvSpPr>
          <p:cNvPr id="156" name="Observe the tendency of the robot to topple towards the swinging leg"/>
          <p:cNvSpPr txBox="1"/>
          <p:nvPr>
            <p:ph type="body" sz="quarter" idx="1"/>
          </p:nvPr>
        </p:nvSpPr>
        <p:spPr>
          <a:xfrm>
            <a:off x="1206500" y="7060576"/>
            <a:ext cx="6896820" cy="5385424"/>
          </a:xfrm>
          <a:prstGeom prst="rect">
            <a:avLst/>
          </a:prstGeom>
        </p:spPr>
        <p:txBody>
          <a:bodyPr/>
          <a:lstStyle/>
          <a:p>
            <a:pPr/>
            <a:r>
              <a:t>Observe the tendency of the robot to topple towards the swinging leg</a:t>
            </a:r>
          </a:p>
        </p:txBody>
      </p:sp>
      <p:pic>
        <p:nvPicPr>
          <p:cNvPr id="157" name="robot-walking.mp4" descr="robot-walking.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8198297" y="2590063"/>
            <a:ext cx="15519768" cy="8535874"/>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1466667"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57"/>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Gait Pattern"/>
          <p:cNvSpPr txBox="1"/>
          <p:nvPr>
            <p:ph type="title"/>
          </p:nvPr>
        </p:nvSpPr>
        <p:spPr>
          <a:xfrm>
            <a:off x="1206500" y="1079500"/>
            <a:ext cx="12288409" cy="1433163"/>
          </a:xfrm>
          <a:prstGeom prst="rect">
            <a:avLst/>
          </a:prstGeom>
        </p:spPr>
        <p:txBody>
          <a:bodyPr/>
          <a:lstStyle/>
          <a:p>
            <a:pPr/>
            <a:r>
              <a:t>Gait Pattern</a:t>
            </a:r>
          </a:p>
        </p:txBody>
      </p:sp>
      <p:sp>
        <p:nvSpPr>
          <p:cNvPr id="160" name="Pattern in use and problems with it"/>
          <p:cNvSpPr txBox="1"/>
          <p:nvPr>
            <p:ph type="body" idx="13"/>
          </p:nvPr>
        </p:nvSpPr>
        <p:spPr>
          <a:xfrm>
            <a:off x="1206500" y="2372962"/>
            <a:ext cx="12288409" cy="934780"/>
          </a:xfrm>
          <a:prstGeom prst="rect">
            <a:avLst/>
          </a:prstGeom>
          <a:extLst>
            <a:ext uri="{C572A759-6A51-4108-AA02-DFA0A04FC94B}">
              <ma14:wrappingTextBoxFlag xmlns:ma14="http://schemas.microsoft.com/office/mac/drawingml/2011/main" val="1"/>
            </a:ext>
          </a:extLst>
        </p:spPr>
        <p:txBody>
          <a:bodyPr/>
          <a:lstStyle/>
          <a:p>
            <a:pPr/>
            <a:r>
              <a:t>Pattern in use and problems with it</a:t>
            </a:r>
          </a:p>
        </p:txBody>
      </p:sp>
      <p:sp>
        <p:nvSpPr>
          <p:cNvPr id="161" name="This Gait Pattern obtained from the formulation in the figure is for a creep walk of the quadruped…"/>
          <p:cNvSpPr txBox="1"/>
          <p:nvPr>
            <p:ph type="body" sz="half" idx="1"/>
          </p:nvPr>
        </p:nvSpPr>
        <p:spPr>
          <a:xfrm>
            <a:off x="1206500" y="4248504"/>
            <a:ext cx="12288409" cy="8256012"/>
          </a:xfrm>
          <a:prstGeom prst="rect">
            <a:avLst/>
          </a:prstGeom>
        </p:spPr>
        <p:txBody>
          <a:bodyPr/>
          <a:lstStyle/>
          <a:p>
            <a:pPr/>
            <a:r>
              <a:t>This Gait Pattern obtained from the formulation in the figure is for a creep walk of the quadruped</a:t>
            </a:r>
          </a:p>
          <a:p>
            <a:pPr/>
            <a:r>
              <a:t>The robot walks with this Gait Pattern</a:t>
            </a:r>
          </a:p>
          <a:p>
            <a:pPr/>
            <a:r>
              <a:t>But the stability of the quadruped is not maintained</a:t>
            </a:r>
          </a:p>
          <a:p>
            <a:pPr/>
            <a:r>
              <a:t>The quadruped tends to topple towards the leg in swing phase</a:t>
            </a:r>
          </a:p>
        </p:txBody>
      </p:sp>
      <p:pic>
        <p:nvPicPr>
          <p:cNvPr id="162" name="Screenshot 2020-10-02 at 12.11.01 PM.png" descr="Screenshot 2020-10-02 at 12.11.01 PM.png"/>
          <p:cNvPicPr>
            <a:picLocks noChangeAspect="1"/>
          </p:cNvPicPr>
          <p:nvPr/>
        </p:nvPicPr>
        <p:blipFill>
          <a:blip r:embed="rId2">
            <a:extLst/>
          </a:blip>
          <a:stretch>
            <a:fillRect/>
          </a:stretch>
        </p:blipFill>
        <p:spPr>
          <a:xfrm>
            <a:off x="13560930" y="52420"/>
            <a:ext cx="9166699" cy="1361116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Architecture"/>
          <p:cNvSpPr txBox="1"/>
          <p:nvPr>
            <p:ph type="title"/>
          </p:nvPr>
        </p:nvSpPr>
        <p:spPr>
          <a:xfrm>
            <a:off x="1206500" y="1079500"/>
            <a:ext cx="12080723" cy="1435100"/>
          </a:xfrm>
          <a:prstGeom prst="rect">
            <a:avLst/>
          </a:prstGeom>
        </p:spPr>
        <p:txBody>
          <a:bodyPr/>
          <a:lstStyle/>
          <a:p>
            <a:pPr lvl="2"/>
            <a:r>
              <a:t>Architecture </a:t>
            </a:r>
          </a:p>
        </p:txBody>
      </p:sp>
      <p:sp>
        <p:nvSpPr>
          <p:cNvPr id="165" name="Proposed solution to ensure gait stability"/>
          <p:cNvSpPr txBox="1"/>
          <p:nvPr>
            <p:ph type="body" idx="13"/>
          </p:nvPr>
        </p:nvSpPr>
        <p:spPr>
          <a:xfrm>
            <a:off x="1206500" y="2372962"/>
            <a:ext cx="12080723" cy="934780"/>
          </a:xfrm>
          <a:prstGeom prst="rect">
            <a:avLst/>
          </a:prstGeom>
          <a:extLst>
            <a:ext uri="{C572A759-6A51-4108-AA02-DFA0A04FC94B}">
              <ma14:wrappingTextBoxFlag xmlns:ma14="http://schemas.microsoft.com/office/mac/drawingml/2011/main" val="1"/>
            </a:ext>
          </a:extLst>
        </p:spPr>
        <p:txBody>
          <a:bodyPr/>
          <a:lstStyle>
            <a:lvl1pPr defTabSz="718184">
              <a:defRPr sz="4785"/>
            </a:lvl1pPr>
          </a:lstStyle>
          <a:p>
            <a:pPr/>
            <a:r>
              <a:t>Proposed solution to ensure gait stability</a:t>
            </a:r>
          </a:p>
        </p:txBody>
      </p:sp>
      <p:sp>
        <p:nvSpPr>
          <p:cNvPr id="166" name="Two methods Proposed to train the gait generation network…"/>
          <p:cNvSpPr txBox="1"/>
          <p:nvPr>
            <p:ph type="body" sz="half" idx="1"/>
          </p:nvPr>
        </p:nvSpPr>
        <p:spPr>
          <a:xfrm>
            <a:off x="1206500" y="4248504"/>
            <a:ext cx="11324444" cy="8256012"/>
          </a:xfrm>
          <a:prstGeom prst="rect">
            <a:avLst/>
          </a:prstGeom>
        </p:spPr>
        <p:txBody>
          <a:bodyPr/>
          <a:lstStyle/>
          <a:p>
            <a:pPr marL="642620" indent="-642620" defTabSz="759459">
              <a:spcBef>
                <a:spcPts val="1600"/>
              </a:spcBef>
              <a:buSzPct val="123000"/>
              <a:buChar char="•"/>
              <a:defRPr spc="-50" sz="5060"/>
            </a:pPr>
            <a:r>
              <a:t>Two methods Proposed to train the gait generation network</a:t>
            </a:r>
          </a:p>
          <a:p>
            <a:pPr lvl="1" marL="1203452" indent="-642620" defTabSz="759459">
              <a:spcBef>
                <a:spcPts val="1600"/>
              </a:spcBef>
              <a:buSzPct val="123000"/>
              <a:buChar char="•"/>
              <a:defRPr spc="-50" sz="5060"/>
            </a:pPr>
            <a:r>
              <a:t>Train the gait generation network end to end using back props and then use RL training for improvement of gait</a:t>
            </a:r>
          </a:p>
          <a:p>
            <a:pPr lvl="1" marL="1203452" indent="-642620" defTabSz="759459">
              <a:spcBef>
                <a:spcPts val="1600"/>
              </a:spcBef>
              <a:buSzPct val="123000"/>
              <a:buChar char="•"/>
              <a:defRPr spc="-50" sz="5060"/>
            </a:pPr>
            <a:r>
              <a:t>Optimise Gait Patterns using fitness function, then train the network end to end using back prop</a:t>
            </a:r>
          </a:p>
        </p:txBody>
      </p:sp>
      <p:pic>
        <p:nvPicPr>
          <p:cNvPr id="167" name="architecture.png" descr="architecture.png"/>
          <p:cNvPicPr>
            <a:picLocks noChangeAspect="1"/>
          </p:cNvPicPr>
          <p:nvPr/>
        </p:nvPicPr>
        <p:blipFill>
          <a:blip r:embed="rId2">
            <a:extLst/>
          </a:blip>
          <a:stretch>
            <a:fillRect/>
          </a:stretch>
        </p:blipFill>
        <p:spPr>
          <a:xfrm>
            <a:off x="13240971" y="402502"/>
            <a:ext cx="10676709" cy="1293147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Fitness Function"/>
          <p:cNvSpPr txBox="1"/>
          <p:nvPr>
            <p:ph type="title"/>
          </p:nvPr>
        </p:nvSpPr>
        <p:spPr>
          <a:prstGeom prst="rect">
            <a:avLst/>
          </a:prstGeom>
        </p:spPr>
        <p:txBody>
          <a:bodyPr/>
          <a:lstStyle/>
          <a:p>
            <a:pPr/>
            <a:r>
              <a:t>Fitness Function</a:t>
            </a:r>
          </a:p>
        </p:txBody>
      </p:sp>
      <p:sp>
        <p:nvSpPr>
          <p:cNvPr id="170" name="Evaluation Criteria to measure stability, speed and energy consumption"/>
          <p:cNvSpPr txBox="1"/>
          <p:nvPr>
            <p:ph type="body" idx="13"/>
          </p:nvPr>
        </p:nvSpPr>
        <p:spPr>
          <a:prstGeom prst="rect">
            <a:avLst/>
          </a:prstGeom>
          <a:extLst>
            <a:ext uri="{C572A759-6A51-4108-AA02-DFA0A04FC94B}">
              <ma14:wrappingTextBoxFlag xmlns:ma14="http://schemas.microsoft.com/office/mac/drawingml/2011/main" val="1"/>
            </a:ext>
          </a:extLst>
        </p:spPr>
        <p:txBody>
          <a:bodyPr/>
          <a:lstStyle>
            <a:lvl1pPr defTabSz="759459">
              <a:defRPr sz="5060"/>
            </a:lvl1pPr>
          </a:lstStyle>
          <a:p>
            <a:pPr/>
            <a:r>
              <a:t>Evaluation Criteria to measure stability, speed and energy consumption</a:t>
            </a:r>
          </a:p>
        </p:txBody>
      </p:sp>
      <p:sp>
        <p:nvSpPr>
          <p:cNvPr id="171" name="Both the aforementioned training frameworks require a Fitness Function [1]…"/>
          <p:cNvSpPr txBox="1"/>
          <p:nvPr>
            <p:ph type="body" idx="1"/>
          </p:nvPr>
        </p:nvSpPr>
        <p:spPr>
          <a:prstGeom prst="rect">
            <a:avLst/>
          </a:prstGeom>
        </p:spPr>
        <p:txBody>
          <a:bodyPr/>
          <a:lstStyle/>
          <a:p>
            <a:pPr marL="502920" indent="-502920" defTabSz="594360">
              <a:spcBef>
                <a:spcPts val="1200"/>
              </a:spcBef>
              <a:buSzPct val="123000"/>
              <a:buChar char="•"/>
              <a:defRPr spc="-38" sz="3816"/>
            </a:pPr>
            <a:r>
              <a:t>Both the aforementioned training frameworks require a Fitness Function [1]</a:t>
            </a:r>
          </a:p>
          <a:p>
            <a:pPr marL="502920" indent="-502920" defTabSz="594360">
              <a:spcBef>
                <a:spcPts val="1200"/>
              </a:spcBef>
              <a:buSzPct val="123000"/>
              <a:buChar char="•"/>
              <a:defRPr spc="-38" sz="3816"/>
            </a:pPr>
            <a:r>
              <a:t>Fitness Function must measure the following</a:t>
            </a:r>
          </a:p>
          <a:p>
            <a:pPr lvl="1" marL="941832" indent="-502920" defTabSz="594360">
              <a:spcBef>
                <a:spcPts val="1200"/>
              </a:spcBef>
              <a:buSzPct val="123000"/>
              <a:buChar char="•"/>
              <a:defRPr spc="-38" sz="3816"/>
            </a:pPr>
            <a:r>
              <a:t>Stability Criteria, </a:t>
            </a:r>
            <a14:m>
              <m:oMath>
                <m:r>
                  <a:rPr xmlns:a="http://schemas.openxmlformats.org/drawingml/2006/main" sz="4650" i="1">
                    <a:solidFill>
                      <a:srgbClr val="000000"/>
                    </a:solidFill>
                    <a:latin typeface="Cambria Math" panose="02040503050406030204" pitchFamily="18" charset="0"/>
                  </a:rPr>
                  <m:t>S</m:t>
                </m:r>
              </m:oMath>
            </a14:m>
          </a:p>
          <a:p>
            <a:pPr lvl="1" marL="941832" indent="-502920" defTabSz="594360">
              <a:spcBef>
                <a:spcPts val="1200"/>
              </a:spcBef>
              <a:buSzPct val="123000"/>
              <a:buChar char="•"/>
              <a:defRPr spc="-38" sz="3816"/>
            </a:pPr>
            <a:r>
              <a:t>Speed Criteria, </a:t>
            </a:r>
            <a14:m>
              <m:oMath>
                <m:r>
                  <a:rPr xmlns:a="http://schemas.openxmlformats.org/drawingml/2006/main" sz="4550" i="1">
                    <a:solidFill>
                      <a:srgbClr val="000000"/>
                    </a:solidFill>
                    <a:latin typeface="Cambria Math" panose="02040503050406030204" pitchFamily="18" charset="0"/>
                  </a:rPr>
                  <m:t>V</m:t>
                </m:r>
              </m:oMath>
            </a14:m>
          </a:p>
          <a:p>
            <a:pPr lvl="1" marL="941832" indent="-502920" defTabSz="594360">
              <a:spcBef>
                <a:spcPts val="1200"/>
              </a:spcBef>
              <a:buSzPct val="123000"/>
              <a:buChar char="•"/>
              <a:defRPr spc="-38" sz="3816"/>
            </a:pPr>
            <a:r>
              <a:t>Energy Efficiency Criteria, </a:t>
            </a:r>
            <a14:m>
              <m:oMath>
                <m:r>
                  <a:rPr xmlns:a="http://schemas.openxmlformats.org/drawingml/2006/main" sz="4400" i="1">
                    <a:solidFill>
                      <a:srgbClr val="000000"/>
                    </a:solidFill>
                    <a:latin typeface="Cambria Math" panose="02040503050406030204" pitchFamily="18" charset="0"/>
                  </a:rPr>
                  <m:t>E</m:t>
                </m:r>
              </m:oMath>
            </a14:m>
          </a:p>
          <a:p>
            <a:pPr marL="502920" indent="-502920" defTabSz="594360">
              <a:spcBef>
                <a:spcPts val="1200"/>
              </a:spcBef>
              <a:buSzPct val="123000"/>
              <a:buChar char="•"/>
              <a:defRPr spc="-38" sz="3816"/>
            </a:pPr>
            <a14:m>
              <m:oMath>
                <m:r>
                  <a:rPr xmlns:a="http://schemas.openxmlformats.org/drawingml/2006/main" sz="4600" i="1">
                    <a:solidFill>
                      <a:srgbClr val="000000"/>
                    </a:solidFill>
                    <a:latin typeface="Cambria Math" panose="02040503050406030204" pitchFamily="18" charset="0"/>
                  </a:rPr>
                  <m:t>F</m:t>
                </m:r>
                <m:r>
                  <a:rPr xmlns:a="http://schemas.openxmlformats.org/drawingml/2006/main" sz="4600" i="1">
                    <a:solidFill>
                      <a:srgbClr val="000000"/>
                    </a:solidFill>
                    <a:latin typeface="Cambria Math" panose="02040503050406030204" pitchFamily="18" charset="0"/>
                  </a:rPr>
                  <m:t>=</m:t>
                </m:r>
                <m:limUpp>
                  <m:e>
                    <m:limLow>
                      <m:e>
                        <m:r>
                          <a:rPr xmlns:a="http://schemas.openxmlformats.org/drawingml/2006/main" sz="4600" i="1">
                            <a:solidFill>
                              <a:srgbClr val="000000"/>
                            </a:solidFill>
                            <a:latin typeface="Cambria Math" panose="02040503050406030204" pitchFamily="18" charset="0"/>
                          </a:rPr>
                          <m:t>∑</m:t>
                        </m:r>
                      </m:e>
                      <m:lim>
                        <m:r>
                          <a:rPr xmlns:a="http://schemas.openxmlformats.org/drawingml/2006/main" sz="4600" i="1">
                            <a:solidFill>
                              <a:srgbClr val="000000"/>
                            </a:solidFill>
                            <a:latin typeface="Cambria Math" panose="02040503050406030204" pitchFamily="18" charset="0"/>
                          </a:rPr>
                          <m:t>i</m:t>
                        </m:r>
                        <m:r>
                          <a:rPr xmlns:a="http://schemas.openxmlformats.org/drawingml/2006/main" sz="4600" i="1">
                            <a:solidFill>
                              <a:srgbClr val="000000"/>
                            </a:solidFill>
                            <a:latin typeface="Cambria Math" panose="02040503050406030204" pitchFamily="18" charset="0"/>
                          </a:rPr>
                          <m:t>=</m:t>
                        </m:r>
                        <m:r>
                          <a:rPr xmlns:a="http://schemas.openxmlformats.org/drawingml/2006/main" sz="4600" i="1">
                            <a:solidFill>
                              <a:srgbClr val="000000"/>
                            </a:solidFill>
                            <a:latin typeface="Cambria Math" panose="02040503050406030204" pitchFamily="18" charset="0"/>
                          </a:rPr>
                          <m:t>t</m:t>
                        </m:r>
                        <m:r>
                          <a:rPr xmlns:a="http://schemas.openxmlformats.org/drawingml/2006/main" sz="4600" i="1">
                            <a:solidFill>
                              <a:srgbClr val="000000"/>
                            </a:solidFill>
                            <a:latin typeface="Cambria Math" panose="02040503050406030204" pitchFamily="18" charset="0"/>
                          </a:rPr>
                          <m:t>-</m:t>
                        </m:r>
                        <m:r>
                          <a:rPr xmlns:a="http://schemas.openxmlformats.org/drawingml/2006/main" sz="4600" i="1">
                            <a:solidFill>
                              <a:srgbClr val="000000"/>
                            </a:solidFill>
                            <a:latin typeface="Cambria Math" panose="02040503050406030204" pitchFamily="18" charset="0"/>
                          </a:rPr>
                          <m:t>T</m:t>
                        </m:r>
                      </m:lim>
                    </m:limLow>
                  </m:e>
                  <m:lim>
                    <m:r>
                      <a:rPr xmlns:a="http://schemas.openxmlformats.org/drawingml/2006/main" sz="4600" i="1">
                        <a:solidFill>
                          <a:srgbClr val="000000"/>
                        </a:solidFill>
                        <a:latin typeface="Cambria Math" panose="02040503050406030204" pitchFamily="18" charset="0"/>
                      </a:rPr>
                      <m:t>t</m:t>
                    </m:r>
                  </m:lim>
                </m:limUpp>
                <m:sSubSup>
                  <m:e>
                    <m:r>
                      <a:rPr xmlns:a="http://schemas.openxmlformats.org/drawingml/2006/main" sz="4600" i="1">
                        <a:solidFill>
                          <a:srgbClr val="000000"/>
                        </a:solidFill>
                        <a:latin typeface="Cambria Math" panose="02040503050406030204" pitchFamily="18" charset="0"/>
                      </a:rPr>
                      <m:t>S</m:t>
                    </m:r>
                  </m:e>
                  <m:sub>
                    <m:r>
                      <a:rPr xmlns:a="http://schemas.openxmlformats.org/drawingml/2006/main" sz="4600" i="1">
                        <a:solidFill>
                          <a:srgbClr val="000000"/>
                        </a:solidFill>
                        <a:latin typeface="Cambria Math" panose="02040503050406030204" pitchFamily="18" charset="0"/>
                      </a:rPr>
                      <m:t>i</m:t>
                    </m:r>
                  </m:sub>
                  <m:sup>
                    <m:sSub>
                      <m:e>
                        <m:r>
                          <a:rPr xmlns:a="http://schemas.openxmlformats.org/drawingml/2006/main" sz="4600" i="1">
                            <a:solidFill>
                              <a:srgbClr val="000000"/>
                            </a:solidFill>
                            <a:latin typeface="Cambria Math" panose="02040503050406030204" pitchFamily="18" charset="0"/>
                          </a:rPr>
                          <m:t>k</m:t>
                        </m:r>
                      </m:e>
                      <m:sub>
                        <m:r>
                          <a:rPr xmlns:a="http://schemas.openxmlformats.org/drawingml/2006/main" sz="4600" i="1">
                            <a:solidFill>
                              <a:srgbClr val="000000"/>
                            </a:solidFill>
                            <a:latin typeface="Cambria Math" panose="02040503050406030204" pitchFamily="18" charset="0"/>
                          </a:rPr>
                          <m:t>s</m:t>
                        </m:r>
                      </m:sub>
                    </m:sSub>
                  </m:sup>
                </m:sSubSup>
                <m:sSubSup>
                  <m:e>
                    <m:r>
                      <a:rPr xmlns:a="http://schemas.openxmlformats.org/drawingml/2006/main" sz="4600" i="1">
                        <a:solidFill>
                          <a:srgbClr val="000000"/>
                        </a:solidFill>
                        <a:latin typeface="Cambria Math" panose="02040503050406030204" pitchFamily="18" charset="0"/>
                      </a:rPr>
                      <m:t>V</m:t>
                    </m:r>
                  </m:e>
                  <m:sub>
                    <m:r>
                      <a:rPr xmlns:a="http://schemas.openxmlformats.org/drawingml/2006/main" sz="4600" i="1">
                        <a:solidFill>
                          <a:srgbClr val="000000"/>
                        </a:solidFill>
                        <a:latin typeface="Cambria Math" panose="02040503050406030204" pitchFamily="18" charset="0"/>
                      </a:rPr>
                      <m:t>i</m:t>
                    </m:r>
                  </m:sub>
                  <m:sup>
                    <m:sSub>
                      <m:e>
                        <m:r>
                          <a:rPr xmlns:a="http://schemas.openxmlformats.org/drawingml/2006/main" sz="4600" i="1">
                            <a:solidFill>
                              <a:srgbClr val="000000"/>
                            </a:solidFill>
                            <a:latin typeface="Cambria Math" panose="02040503050406030204" pitchFamily="18" charset="0"/>
                          </a:rPr>
                          <m:t>k</m:t>
                        </m:r>
                      </m:e>
                      <m:sub>
                        <m:r>
                          <a:rPr xmlns:a="http://schemas.openxmlformats.org/drawingml/2006/main" sz="4600" i="1">
                            <a:solidFill>
                              <a:srgbClr val="000000"/>
                            </a:solidFill>
                            <a:latin typeface="Cambria Math" panose="02040503050406030204" pitchFamily="18" charset="0"/>
                          </a:rPr>
                          <m:t>v</m:t>
                        </m:r>
                      </m:sub>
                    </m:sSub>
                  </m:sup>
                </m:sSubSup>
                <m:sSubSup>
                  <m:e>
                    <m:r>
                      <a:rPr xmlns:a="http://schemas.openxmlformats.org/drawingml/2006/main" sz="4600" i="1">
                        <a:solidFill>
                          <a:srgbClr val="000000"/>
                        </a:solidFill>
                        <a:latin typeface="Cambria Math" panose="02040503050406030204" pitchFamily="18" charset="0"/>
                      </a:rPr>
                      <m:t>E</m:t>
                    </m:r>
                  </m:e>
                  <m:sub>
                    <m:r>
                      <a:rPr xmlns:a="http://schemas.openxmlformats.org/drawingml/2006/main" sz="4600" i="1">
                        <a:solidFill>
                          <a:srgbClr val="000000"/>
                        </a:solidFill>
                        <a:latin typeface="Cambria Math" panose="02040503050406030204" pitchFamily="18" charset="0"/>
                      </a:rPr>
                      <m:t>i</m:t>
                    </m:r>
                  </m:sub>
                  <m:sup>
                    <m:sSub>
                      <m:e>
                        <m:r>
                          <a:rPr xmlns:a="http://schemas.openxmlformats.org/drawingml/2006/main" sz="4600" i="1">
                            <a:solidFill>
                              <a:srgbClr val="000000"/>
                            </a:solidFill>
                            <a:latin typeface="Cambria Math" panose="02040503050406030204" pitchFamily="18" charset="0"/>
                          </a:rPr>
                          <m:t>k</m:t>
                        </m:r>
                      </m:e>
                      <m:sub>
                        <m:r>
                          <a:rPr xmlns:a="http://schemas.openxmlformats.org/drawingml/2006/main" sz="4600" i="1">
                            <a:solidFill>
                              <a:srgbClr val="000000"/>
                            </a:solidFill>
                            <a:latin typeface="Cambria Math" panose="02040503050406030204" pitchFamily="18" charset="0"/>
                          </a:rPr>
                          <m:t>e</m:t>
                        </m:r>
                      </m:sub>
                    </m:sSub>
                  </m:sup>
                </m:sSubSup>
              </m:oMath>
            </a14:m>
            <a:r>
              <a:t> where </a:t>
            </a:r>
          </a:p>
          <a:p>
            <a:pPr lvl="1" marL="941832" indent="-502920" defTabSz="594360">
              <a:spcBef>
                <a:spcPts val="1200"/>
              </a:spcBef>
              <a:buSzPct val="123000"/>
              <a:buChar char="•"/>
              <a:defRPr spc="-38" sz="3816"/>
            </a:pPr>
            <a:r>
              <a:t>F is the Fitness Value</a:t>
            </a:r>
          </a:p>
          <a:p>
            <a:pPr lvl="1" marL="941832" indent="-502920" defTabSz="594360">
              <a:spcBef>
                <a:spcPts val="1200"/>
              </a:spcBef>
              <a:buSzPct val="123000"/>
              <a:buChar char="•"/>
              <a:defRPr spc="-38" sz="3816"/>
            </a:pPr>
            <a14:m>
              <m:oMath>
                <m:sSub>
                  <m:e>
                    <m:r>
                      <a:rPr xmlns:a="http://schemas.openxmlformats.org/drawingml/2006/main" sz="4800" i="1">
                        <a:solidFill>
                          <a:srgbClr val="000000"/>
                        </a:solidFill>
                        <a:latin typeface="Cambria Math" panose="02040503050406030204" pitchFamily="18" charset="0"/>
                      </a:rPr>
                      <m:t>k</m:t>
                    </m:r>
                  </m:e>
                  <m:sub>
                    <m:r>
                      <a:rPr xmlns:a="http://schemas.openxmlformats.org/drawingml/2006/main" sz="4800" i="1">
                        <a:solidFill>
                          <a:srgbClr val="000000"/>
                        </a:solidFill>
                        <a:latin typeface="Cambria Math" panose="02040503050406030204" pitchFamily="18" charset="0"/>
                      </a:rPr>
                      <m:t>s</m:t>
                    </m:r>
                  </m:sub>
                </m:sSub>
              </m:oMath>
            </a14:m>
            <a:r>
              <a:t>, </a:t>
            </a:r>
            <a14:m>
              <m:oMath>
                <m:sSub>
                  <m:e>
                    <m:r>
                      <a:rPr xmlns:a="http://schemas.openxmlformats.org/drawingml/2006/main" sz="4750" i="1">
                        <a:solidFill>
                          <a:srgbClr val="000000"/>
                        </a:solidFill>
                        <a:latin typeface="Cambria Math" panose="02040503050406030204" pitchFamily="18" charset="0"/>
                      </a:rPr>
                      <m:t>k</m:t>
                    </m:r>
                  </m:e>
                  <m:sub>
                    <m:r>
                      <a:rPr xmlns:a="http://schemas.openxmlformats.org/drawingml/2006/main" sz="4750" i="1">
                        <a:solidFill>
                          <a:srgbClr val="000000"/>
                        </a:solidFill>
                        <a:latin typeface="Cambria Math" panose="02040503050406030204" pitchFamily="18" charset="0"/>
                      </a:rPr>
                      <m:t>v</m:t>
                    </m:r>
                  </m:sub>
                </m:sSub>
              </m:oMath>
            </a14:m>
            <a:r>
              <a:t> and </a:t>
            </a:r>
            <a14:m>
              <m:oMath>
                <m:sSub>
                  <m:e>
                    <m:r>
                      <a:rPr xmlns:a="http://schemas.openxmlformats.org/drawingml/2006/main" sz="4850" i="1">
                        <a:solidFill>
                          <a:srgbClr val="000000"/>
                        </a:solidFill>
                        <a:latin typeface="Cambria Math" panose="02040503050406030204" pitchFamily="18" charset="0"/>
                      </a:rPr>
                      <m:t>k</m:t>
                    </m:r>
                  </m:e>
                  <m:sub>
                    <m:r>
                      <a:rPr xmlns:a="http://schemas.openxmlformats.org/drawingml/2006/main" sz="4850" i="1">
                        <a:solidFill>
                          <a:srgbClr val="000000"/>
                        </a:solidFill>
                        <a:latin typeface="Cambria Math" panose="02040503050406030204" pitchFamily="18" charset="0"/>
                      </a:rPr>
                      <m:t>e</m:t>
                    </m:r>
                  </m:sub>
                </m:sSub>
              </m:oMath>
            </a14:m>
            <a:r>
              <a:t> are integer parameters to account for relative importance of each criteria</a:t>
            </a:r>
          </a:p>
          <a:p>
            <a:pPr lvl="1" marL="941832" indent="-502920" defTabSz="594360">
              <a:spcBef>
                <a:spcPts val="1200"/>
              </a:spcBef>
              <a:buSzPct val="123000"/>
              <a:buChar char="•"/>
              <a:defRPr spc="-38" sz="3816"/>
            </a:pPr>
            <a:r>
              <a:t> T is the gait period and t is the current time instance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Stability Criteria"/>
          <p:cNvSpPr txBox="1"/>
          <p:nvPr>
            <p:ph type="title"/>
          </p:nvPr>
        </p:nvSpPr>
        <p:spPr>
          <a:prstGeom prst="rect">
            <a:avLst/>
          </a:prstGeom>
        </p:spPr>
        <p:txBody>
          <a:bodyPr/>
          <a:lstStyle/>
          <a:p>
            <a:pPr/>
            <a:r>
              <a:t>Stability Criteria</a:t>
            </a:r>
          </a:p>
        </p:txBody>
      </p:sp>
      <p:sp>
        <p:nvSpPr>
          <p:cNvPr id="174" name="Evaluation of Dynamic and Static Stability of the Quadruped"/>
          <p:cNvSpPr txBox="1"/>
          <p:nvPr>
            <p:ph type="body" idx="13"/>
          </p:nvPr>
        </p:nvSpPr>
        <p:spPr>
          <a:prstGeom prst="rect">
            <a:avLst/>
          </a:prstGeom>
          <a:extLst>
            <a:ext uri="{C572A759-6A51-4108-AA02-DFA0A04FC94B}">
              <ma14:wrappingTextBoxFlag xmlns:ma14="http://schemas.microsoft.com/office/mac/drawingml/2011/main" val="1"/>
            </a:ext>
          </a:extLst>
        </p:spPr>
        <p:txBody>
          <a:bodyPr/>
          <a:lstStyle/>
          <a:p>
            <a:pPr/>
            <a:r>
              <a:t>Evaluation of Dynamic and Static Stability of the Quadruped</a:t>
            </a:r>
          </a:p>
        </p:txBody>
      </p:sp>
      <p:sp>
        <p:nvSpPr>
          <p:cNvPr id="175" name="A Quantitative Measure of quadruped’s dynamic stability…"/>
          <p:cNvSpPr txBox="1"/>
          <p:nvPr>
            <p:ph type="body" idx="1"/>
          </p:nvPr>
        </p:nvSpPr>
        <p:spPr>
          <a:prstGeom prst="rect">
            <a:avLst/>
          </a:prstGeom>
        </p:spPr>
        <p:txBody>
          <a:bodyPr/>
          <a:lstStyle/>
          <a:p>
            <a:pPr marL="642620" indent="-642620" defTabSz="759459">
              <a:spcBef>
                <a:spcPts val="1600"/>
              </a:spcBef>
              <a:buSzPct val="123000"/>
              <a:buChar char="•"/>
              <a:defRPr spc="-50" sz="5060"/>
            </a:pPr>
            <a:r>
              <a:t>A Quantitative Measure of quadruped’s dynamic stability</a:t>
            </a:r>
          </a:p>
          <a:p>
            <a:pPr marL="642620" indent="-642620" defTabSz="759459">
              <a:spcBef>
                <a:spcPts val="1600"/>
              </a:spcBef>
              <a:buSzPct val="123000"/>
              <a:buChar char="•"/>
              <a:defRPr spc="-50" sz="5060"/>
            </a:pPr>
            <a:r>
              <a:t>The Criteria must not only take into account current stability but must also </a:t>
            </a:r>
            <a:r>
              <a:rPr b="1"/>
              <a:t>anticipate the stability at the next time</a:t>
            </a:r>
            <a:r>
              <a:t> instance, given the state of motion of the quadruped, like an animal does</a:t>
            </a:r>
          </a:p>
          <a:p>
            <a:pPr marL="642620" indent="-642620" defTabSz="759459">
              <a:spcBef>
                <a:spcPts val="1600"/>
              </a:spcBef>
              <a:buSzPct val="123000"/>
              <a:buChar char="•"/>
              <a:defRPr spc="-50" sz="5060"/>
            </a:pPr>
            <a:r>
              <a:t>Yan Jia, Xiao Luo and others [2] in their paper propose a modified ZMP based stability evaluation criteria</a:t>
            </a:r>
          </a:p>
          <a:p>
            <a:pPr marL="642620" indent="-642620" defTabSz="759459">
              <a:spcBef>
                <a:spcPts val="1600"/>
              </a:spcBef>
              <a:buSzPct val="123000"/>
              <a:buChar char="•"/>
              <a:defRPr spc="-50" sz="5060"/>
            </a:pPr>
            <a:r>
              <a:t>The main idea is that at a certain state, the motion of the robot is considered to be stable if the </a:t>
            </a:r>
            <a:r>
              <a:rPr b="1"/>
              <a:t>torque caused by the ground-reaction force can prevent the robot from tumbling</a:t>
            </a:r>
            <a:r>
              <a:t> around any support boundary </a:t>
            </a:r>
            <a:endParaRPr spc="-11" sz="1104"/>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tability Criteria"/>
          <p:cNvSpPr txBox="1"/>
          <p:nvPr>
            <p:ph type="title"/>
          </p:nvPr>
        </p:nvSpPr>
        <p:spPr>
          <a:prstGeom prst="rect">
            <a:avLst/>
          </a:prstGeom>
        </p:spPr>
        <p:txBody>
          <a:bodyPr/>
          <a:lstStyle/>
          <a:p>
            <a:pPr/>
            <a:r>
              <a:t>Stability Criteria</a:t>
            </a:r>
          </a:p>
        </p:txBody>
      </p:sp>
      <p:sp>
        <p:nvSpPr>
          <p:cNvPr id="178" name="Virtual Support Plane and Modified Zero Moment Point"/>
          <p:cNvSpPr txBox="1"/>
          <p:nvPr>
            <p:ph type="body" idx="13"/>
          </p:nvPr>
        </p:nvSpPr>
        <p:spPr>
          <a:prstGeom prst="rect">
            <a:avLst/>
          </a:prstGeom>
          <a:extLst>
            <a:ext uri="{C572A759-6A51-4108-AA02-DFA0A04FC94B}">
              <ma14:wrappingTextBoxFlag xmlns:ma14="http://schemas.microsoft.com/office/mac/drawingml/2011/main" val="1"/>
            </a:ext>
          </a:extLst>
        </p:spPr>
        <p:txBody>
          <a:bodyPr/>
          <a:lstStyle/>
          <a:p>
            <a:pPr/>
            <a:r>
              <a:t>Virtual Support Plane and Modified Zero Moment Point</a:t>
            </a:r>
          </a:p>
        </p:txBody>
      </p:sp>
      <p:sp>
        <p:nvSpPr>
          <p:cNvPr id="179" name="The paper assumes that a robot is stable if the current or next set of support feet can provide the moment necessary to prevent the robot from tipping in any direction…"/>
          <p:cNvSpPr txBox="1"/>
          <p:nvPr>
            <p:ph type="body" idx="1"/>
          </p:nvPr>
        </p:nvSpPr>
        <p:spPr>
          <a:prstGeom prst="rect">
            <a:avLst/>
          </a:prstGeom>
        </p:spPr>
        <p:txBody>
          <a:bodyPr/>
          <a:lstStyle/>
          <a:p>
            <a:pPr marL="698500" indent="-698500">
              <a:buSzPct val="123000"/>
              <a:buChar char="•"/>
            </a:pPr>
            <a:r>
              <a:t>The paper assumes that a robot is stable if the current or next set of support feet can provide the moment necessary to prevent the robot from tipping in any direction</a:t>
            </a:r>
          </a:p>
          <a:p>
            <a:pPr marL="698500" indent="-698500">
              <a:buSzPct val="123000"/>
              <a:buChar char="•"/>
            </a:pPr>
            <a:r>
              <a:t>A Virtual Support Plane is proposed and it is proposed that if the modified ZMP proposed in the paper lies within this Virtual Support Plane, then the robot motion will be stable</a:t>
            </a:r>
          </a:p>
          <a:p>
            <a:pPr marL="698500" indent="-698500">
              <a:buSzPct val="123000"/>
              <a:buChar char="•"/>
            </a:pPr>
            <a:r>
              <a:t>The Proposed Modified ZMP in the paper also includes a velocity term to account for the motion of the quadruped</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tability Criteria"/>
          <p:cNvSpPr txBox="1"/>
          <p:nvPr>
            <p:ph type="title"/>
          </p:nvPr>
        </p:nvSpPr>
        <p:spPr>
          <a:prstGeom prst="rect">
            <a:avLst/>
          </a:prstGeom>
        </p:spPr>
        <p:txBody>
          <a:bodyPr/>
          <a:lstStyle/>
          <a:p>
            <a:pPr lvl="1"/>
            <a:r>
              <a:t>Stability Criteria</a:t>
            </a:r>
          </a:p>
        </p:txBody>
      </p:sp>
      <p:sp>
        <p:nvSpPr>
          <p:cNvPr id="182" name="Calculating the Virtual Support Plane"/>
          <p:cNvSpPr txBox="1"/>
          <p:nvPr>
            <p:ph type="body" idx="13"/>
          </p:nvPr>
        </p:nvSpPr>
        <p:spPr>
          <a:xfrm>
            <a:off x="1206500" y="2372962"/>
            <a:ext cx="9823974" cy="934780"/>
          </a:xfrm>
          <a:prstGeom prst="rect">
            <a:avLst/>
          </a:prstGeom>
          <a:extLst>
            <a:ext uri="{C572A759-6A51-4108-AA02-DFA0A04FC94B}">
              <ma14:wrappingTextBoxFlag xmlns:ma14="http://schemas.microsoft.com/office/mac/drawingml/2011/main" val="1"/>
            </a:ext>
          </a:extLst>
        </p:spPr>
        <p:txBody>
          <a:bodyPr/>
          <a:lstStyle>
            <a:lvl1pPr defTabSz="652145">
              <a:defRPr sz="4345"/>
            </a:lvl1pPr>
          </a:lstStyle>
          <a:p>
            <a:pPr/>
            <a:r>
              <a:t>Calculating the Virtual Support Plane</a:t>
            </a:r>
          </a:p>
        </p:txBody>
      </p:sp>
      <p:sp>
        <p:nvSpPr>
          <p:cNvPr id="183" name="S is the origin of the support coordinate system on which the ZMP will lie…"/>
          <p:cNvSpPr txBox="1"/>
          <p:nvPr>
            <p:ph type="body" sz="half" idx="1"/>
          </p:nvPr>
        </p:nvSpPr>
        <p:spPr>
          <a:xfrm>
            <a:off x="1206500" y="4887922"/>
            <a:ext cx="14403580" cy="7616594"/>
          </a:xfrm>
          <a:prstGeom prst="rect">
            <a:avLst/>
          </a:prstGeom>
        </p:spPr>
        <p:txBody>
          <a:bodyPr/>
          <a:lstStyle/>
          <a:p>
            <a:pPr marL="565784" indent="-565784" defTabSz="668655">
              <a:spcBef>
                <a:spcPts val="1400"/>
              </a:spcBef>
              <a:buSzPct val="123000"/>
              <a:buChar char="•"/>
              <a:defRPr spc="-44" sz="4455"/>
            </a:pPr>
            <a:r>
              <a:t>S is the origin of the support coordinate system on which the ZMP will lie</a:t>
            </a:r>
          </a:p>
          <a:p>
            <a:pPr marL="565784" indent="-565784" defTabSz="668655">
              <a:spcBef>
                <a:spcPts val="1400"/>
              </a:spcBef>
              <a:buSzPct val="123000"/>
              <a:buChar char="•"/>
              <a:defRPr spc="-44" sz="4455"/>
            </a:pPr>
            <a14:m>
              <m:oMath>
                <m:sSub>
                  <m:e>
                    <m:r>
                      <a:rPr xmlns:a="http://schemas.openxmlformats.org/drawingml/2006/main" sz="6000" i="1">
                        <a:solidFill>
                          <a:srgbClr val="000000"/>
                        </a:solidFill>
                        <a:latin typeface="Cambria Math" panose="02040503050406030204" pitchFamily="18" charset="0"/>
                      </a:rPr>
                      <m:t>n</m:t>
                    </m:r>
                  </m:e>
                  <m:sub>
                    <m:r>
                      <a:rPr xmlns:a="http://schemas.openxmlformats.org/drawingml/2006/main" sz="6000" i="1">
                        <a:solidFill>
                          <a:srgbClr val="000000"/>
                        </a:solidFill>
                        <a:latin typeface="Cambria Math" panose="02040503050406030204" pitchFamily="18" charset="0"/>
                      </a:rPr>
                      <m:t>1</m:t>
                    </m:r>
                  </m:sub>
                </m:sSub>
              </m:oMath>
            </a14:m>
            <a:r>
              <a:t> is the normal vector to the plane </a:t>
            </a:r>
            <a14:m>
              <m:oMath>
                <m:r>
                  <a:rPr xmlns:a="http://schemas.openxmlformats.org/drawingml/2006/main" sz="5250" i="1">
                    <a:solidFill>
                      <a:srgbClr val="000000"/>
                    </a:solidFill>
                    <a:latin typeface="Cambria Math" panose="02040503050406030204" pitchFamily="18" charset="0"/>
                  </a:rPr>
                  <m:t>A</m:t>
                </m:r>
                <m:sSub>
                  <m:e>
                    <m:r>
                      <a:rPr xmlns:a="http://schemas.openxmlformats.org/drawingml/2006/main" sz="5250" i="1">
                        <a:solidFill>
                          <a:srgbClr val="000000"/>
                        </a:solidFill>
                        <a:latin typeface="Cambria Math" panose="02040503050406030204" pitchFamily="18" charset="0"/>
                      </a:rPr>
                      <m:t>A</m:t>
                    </m:r>
                  </m:e>
                  <m:sub>
                    <m:r>
                      <a:rPr xmlns:a="http://schemas.openxmlformats.org/drawingml/2006/main" sz="5250" i="1">
                        <a:solidFill>
                          <a:srgbClr val="000000"/>
                        </a:solidFill>
                        <a:latin typeface="Cambria Math" panose="02040503050406030204" pitchFamily="18" charset="0"/>
                      </a:rPr>
                      <m:t>F</m:t>
                    </m:r>
                  </m:sub>
                </m:sSub>
                <m:r>
                  <a:rPr xmlns:a="http://schemas.openxmlformats.org/drawingml/2006/main" sz="5250" i="1">
                    <a:solidFill>
                      <a:srgbClr val="000000"/>
                    </a:solidFill>
                    <a:latin typeface="Cambria Math" panose="02040503050406030204" pitchFamily="18" charset="0"/>
                  </a:rPr>
                  <m:t>B</m:t>
                </m:r>
                <m:sSub>
                  <m:e>
                    <m:r>
                      <a:rPr xmlns:a="http://schemas.openxmlformats.org/drawingml/2006/main" sz="5250" i="1">
                        <a:solidFill>
                          <a:srgbClr val="000000"/>
                        </a:solidFill>
                        <a:latin typeface="Cambria Math" panose="02040503050406030204" pitchFamily="18" charset="0"/>
                      </a:rPr>
                      <m:t>B</m:t>
                    </m:r>
                  </m:e>
                  <m:sub>
                    <m:r>
                      <a:rPr xmlns:a="http://schemas.openxmlformats.org/drawingml/2006/main" sz="5250" i="1">
                        <a:solidFill>
                          <a:srgbClr val="000000"/>
                        </a:solidFill>
                        <a:latin typeface="Cambria Math" panose="02040503050406030204" pitchFamily="18" charset="0"/>
                      </a:rPr>
                      <m:t>F</m:t>
                    </m:r>
                  </m:sub>
                </m:sSub>
              </m:oMath>
            </a14:m>
          </a:p>
          <a:p>
            <a:pPr marL="565784" indent="-565784" defTabSz="668655">
              <a:spcBef>
                <a:spcPts val="1400"/>
              </a:spcBef>
              <a:buSzPct val="123000"/>
              <a:buChar char="•"/>
              <a:defRPr spc="-44" sz="4455"/>
            </a:pPr>
            <a14:m>
              <m:oMath>
                <m:sSub>
                  <m:e>
                    <m:r>
                      <a:rPr xmlns:a="http://schemas.openxmlformats.org/drawingml/2006/main" sz="5550" i="1">
                        <a:solidFill>
                          <a:srgbClr val="000000"/>
                        </a:solidFill>
                        <a:latin typeface="Cambria Math" panose="02040503050406030204" pitchFamily="18" charset="0"/>
                      </a:rPr>
                      <m:t>n</m:t>
                    </m:r>
                  </m:e>
                  <m:sub>
                    <m:r>
                      <a:rPr xmlns:a="http://schemas.openxmlformats.org/drawingml/2006/main" sz="5550" i="1">
                        <a:solidFill>
                          <a:srgbClr val="000000"/>
                        </a:solidFill>
                        <a:latin typeface="Cambria Math" panose="02040503050406030204" pitchFamily="18" charset="0"/>
                      </a:rPr>
                      <m:t>2</m:t>
                    </m:r>
                  </m:sub>
                </m:sSub>
              </m:oMath>
            </a14:m>
            <a:r>
              <a:t> is the normal vector to the place </a:t>
            </a:r>
            <a14:m>
              <m:oMath>
                <m:r>
                  <a:rPr xmlns:a="http://schemas.openxmlformats.org/drawingml/2006/main" sz="5250" i="1">
                    <a:solidFill>
                      <a:srgbClr val="000000"/>
                    </a:solidFill>
                    <a:latin typeface="Cambria Math" panose="02040503050406030204" pitchFamily="18" charset="0"/>
                  </a:rPr>
                  <m:t>A</m:t>
                </m:r>
                <m:sSub>
                  <m:e>
                    <m:r>
                      <a:rPr xmlns:a="http://schemas.openxmlformats.org/drawingml/2006/main" sz="5250" i="1">
                        <a:solidFill>
                          <a:srgbClr val="000000"/>
                        </a:solidFill>
                        <a:latin typeface="Cambria Math" panose="02040503050406030204" pitchFamily="18" charset="0"/>
                      </a:rPr>
                      <m:t>A</m:t>
                    </m:r>
                  </m:e>
                  <m:sub>
                    <m:r>
                      <a:rPr xmlns:a="http://schemas.openxmlformats.org/drawingml/2006/main" sz="5250" i="1">
                        <a:solidFill>
                          <a:srgbClr val="000000"/>
                        </a:solidFill>
                        <a:latin typeface="Cambria Math" panose="02040503050406030204" pitchFamily="18" charset="0"/>
                      </a:rPr>
                      <m:t>L</m:t>
                    </m:r>
                  </m:sub>
                </m:sSub>
                <m:r>
                  <a:rPr xmlns:a="http://schemas.openxmlformats.org/drawingml/2006/main" sz="5250" i="1">
                    <a:solidFill>
                      <a:srgbClr val="000000"/>
                    </a:solidFill>
                    <a:latin typeface="Cambria Math" panose="02040503050406030204" pitchFamily="18" charset="0"/>
                  </a:rPr>
                  <m:t>B</m:t>
                </m:r>
                <m:sSub>
                  <m:e>
                    <m:r>
                      <a:rPr xmlns:a="http://schemas.openxmlformats.org/drawingml/2006/main" sz="5250" i="1">
                        <a:solidFill>
                          <a:srgbClr val="000000"/>
                        </a:solidFill>
                        <a:latin typeface="Cambria Math" panose="02040503050406030204" pitchFamily="18" charset="0"/>
                      </a:rPr>
                      <m:t>B</m:t>
                    </m:r>
                  </m:e>
                  <m:sub>
                    <m:r>
                      <a:rPr xmlns:a="http://schemas.openxmlformats.org/drawingml/2006/main" sz="5250" i="1">
                        <a:solidFill>
                          <a:srgbClr val="000000"/>
                        </a:solidFill>
                        <a:latin typeface="Cambria Math" panose="02040503050406030204" pitchFamily="18" charset="0"/>
                      </a:rPr>
                      <m:t>L</m:t>
                    </m:r>
                  </m:sub>
                </m:sSub>
              </m:oMath>
            </a14:m>
          </a:p>
          <a:p>
            <a:pPr marL="565784" indent="-565784" defTabSz="668655">
              <a:spcBef>
                <a:spcPts val="1400"/>
              </a:spcBef>
              <a:buSzPct val="123000"/>
              <a:buChar char="•"/>
              <a:defRPr spc="-44" sz="4455"/>
            </a:pPr>
            <a14:m>
              <m:oMath>
                <m:sSubSup>
                  <m:e>
                    <m:r>
                      <a:rPr xmlns:a="http://schemas.openxmlformats.org/drawingml/2006/main" sz="5200" i="1">
                        <a:solidFill>
                          <a:srgbClr val="000000"/>
                        </a:solidFill>
                        <a:latin typeface="Cambria Math" panose="02040503050406030204" pitchFamily="18" charset="0"/>
                      </a:rPr>
                      <m:t>x</m:t>
                    </m:r>
                  </m:e>
                  <m:sub>
                    <m:r>
                      <a:rPr xmlns:a="http://schemas.openxmlformats.org/drawingml/2006/main" sz="5200" i="1">
                        <a:solidFill>
                          <a:srgbClr val="000000"/>
                        </a:solidFill>
                        <a:latin typeface="Cambria Math" panose="02040503050406030204" pitchFamily="18" charset="0"/>
                      </a:rPr>
                      <m:t>s</m:t>
                    </m:r>
                  </m:sub>
                  <m:sup>
                    <m:r>
                      <a:rPr xmlns:a="http://schemas.openxmlformats.org/drawingml/2006/main" sz="5200" i="1">
                        <a:solidFill>
                          <a:srgbClr val="000000"/>
                        </a:solidFill>
                        <a:latin typeface="Cambria Math" panose="02040503050406030204" pitchFamily="18" charset="0"/>
                      </a:rPr>
                      <m:t>i</m:t>
                    </m:r>
                  </m:sup>
                </m:sSubSup>
              </m:oMath>
            </a14:m>
            <a:r>
              <a:t>, </a:t>
            </a:r>
            <a14:m>
              <m:oMath>
                <m:sSubSup>
                  <m:e>
                    <m:r>
                      <a:rPr xmlns:a="http://schemas.openxmlformats.org/drawingml/2006/main" sz="5250" i="1">
                        <a:solidFill>
                          <a:srgbClr val="000000"/>
                        </a:solidFill>
                        <a:latin typeface="Cambria Math" panose="02040503050406030204" pitchFamily="18" charset="0"/>
                      </a:rPr>
                      <m:t>y</m:t>
                    </m:r>
                  </m:e>
                  <m:sub>
                    <m:r>
                      <a:rPr xmlns:a="http://schemas.openxmlformats.org/drawingml/2006/main" sz="5250" i="1">
                        <a:solidFill>
                          <a:srgbClr val="000000"/>
                        </a:solidFill>
                        <a:latin typeface="Cambria Math" panose="02040503050406030204" pitchFamily="18" charset="0"/>
                      </a:rPr>
                      <m:t>s</m:t>
                    </m:r>
                  </m:sub>
                  <m:sup>
                    <m:r>
                      <a:rPr xmlns:a="http://schemas.openxmlformats.org/drawingml/2006/main" sz="5250" i="1">
                        <a:solidFill>
                          <a:srgbClr val="000000"/>
                        </a:solidFill>
                        <a:latin typeface="Cambria Math" panose="02040503050406030204" pitchFamily="18" charset="0"/>
                      </a:rPr>
                      <m:t>i</m:t>
                    </m:r>
                  </m:sup>
                </m:sSubSup>
              </m:oMath>
            </a14:m>
            <a:r>
              <a:t> and </a:t>
            </a:r>
            <a14:m>
              <m:oMath>
                <m:sSubSup>
                  <m:e>
                    <m:r>
                      <a:rPr xmlns:a="http://schemas.openxmlformats.org/drawingml/2006/main" sz="5400" i="1">
                        <a:solidFill>
                          <a:srgbClr val="000000"/>
                        </a:solidFill>
                        <a:latin typeface="Cambria Math" panose="02040503050406030204" pitchFamily="18" charset="0"/>
                      </a:rPr>
                      <m:t>z</m:t>
                    </m:r>
                  </m:e>
                  <m:sub>
                    <m:r>
                      <a:rPr xmlns:a="http://schemas.openxmlformats.org/drawingml/2006/main" sz="5400" i="1">
                        <a:solidFill>
                          <a:srgbClr val="000000"/>
                        </a:solidFill>
                        <a:latin typeface="Cambria Math" panose="02040503050406030204" pitchFamily="18" charset="0"/>
                      </a:rPr>
                      <m:t>s</m:t>
                    </m:r>
                  </m:sub>
                  <m:sup>
                    <m:r>
                      <a:rPr xmlns:a="http://schemas.openxmlformats.org/drawingml/2006/main" sz="5400" i="1">
                        <a:solidFill>
                          <a:srgbClr val="000000"/>
                        </a:solidFill>
                        <a:latin typeface="Cambria Math" panose="02040503050406030204" pitchFamily="18" charset="0"/>
                      </a:rPr>
                      <m:t>i</m:t>
                    </m:r>
                  </m:sup>
                </m:sSubSup>
              </m:oMath>
            </a14:m>
            <a:r>
              <a:t> are the normal vectors to the virtual support plane in the inertial frame of reference</a:t>
            </a:r>
          </a:p>
          <a:p>
            <a:pPr marL="565784" indent="-565784" defTabSz="668655">
              <a:spcBef>
                <a:spcPts val="1400"/>
              </a:spcBef>
              <a:buSzPct val="123000"/>
              <a:buChar char="•"/>
              <a:defRPr spc="-44" sz="4455"/>
            </a:pPr>
            <a:r>
              <a:rPr i="1"/>
              <a:t> </a:t>
            </a:r>
            <a14:m>
              <m:oMath>
                <m:sSub>
                  <m:e>
                    <m:r>
                      <a:rPr xmlns:a="http://schemas.openxmlformats.org/drawingml/2006/main" sz="5900" i="1">
                        <a:solidFill>
                          <a:srgbClr val="000000"/>
                        </a:solidFill>
                        <a:latin typeface="Cambria Math" panose="02040503050406030204" pitchFamily="18" charset="0"/>
                      </a:rPr>
                      <m:t>T</m:t>
                    </m:r>
                  </m:e>
                  <m:sub>
                    <m:r>
                      <a:rPr xmlns:a="http://schemas.openxmlformats.org/drawingml/2006/main" sz="5900" i="1">
                        <a:solidFill>
                          <a:srgbClr val="000000"/>
                        </a:solidFill>
                        <a:latin typeface="Cambria Math" panose="02040503050406030204" pitchFamily="18" charset="0"/>
                      </a:rPr>
                      <m:t>b</m:t>
                    </m:r>
                  </m:sub>
                </m:sSub>
              </m:oMath>
            </a14:m>
            <a:r>
              <a:rPr i="1"/>
              <a:t> </a:t>
            </a:r>
            <a:r>
              <a:rPr baseline="-34721" i="1" spc="-8" sz="864"/>
              <a:t> </a:t>
            </a:r>
            <a:r>
              <a:t>is the duration between two adjacent steps and </a:t>
            </a:r>
            <a:r>
              <a:rPr i="1"/>
              <a:t>t </a:t>
            </a:r>
            <a:r>
              <a:t>is the time gap between the current running time and the time point when the previous support line disappeared </a:t>
            </a:r>
            <a:endParaRPr sz="5500"/>
          </a:p>
        </p:txBody>
      </p:sp>
      <p:pic>
        <p:nvPicPr>
          <p:cNvPr id="184" name="virtual-support-plane-determination.png" descr="virtual-support-plane-determination.png"/>
          <p:cNvPicPr>
            <a:picLocks noChangeAspect="1"/>
          </p:cNvPicPr>
          <p:nvPr/>
        </p:nvPicPr>
        <p:blipFill>
          <a:blip r:embed="rId2">
            <a:extLst/>
          </a:blip>
          <a:stretch>
            <a:fillRect/>
          </a:stretch>
        </p:blipFill>
        <p:spPr>
          <a:xfrm>
            <a:off x="11238116" y="-80479"/>
            <a:ext cx="13337773" cy="4717729"/>
          </a:xfrm>
          <a:prstGeom prst="rect">
            <a:avLst/>
          </a:prstGeom>
          <a:ln w="12700">
            <a:miter lim="400000"/>
          </a:ln>
        </p:spPr>
      </p:pic>
      <p:pic>
        <p:nvPicPr>
          <p:cNvPr id="185" name="Screenshot 2020-10-02 at 1.46.29 PM.png" descr="Screenshot 2020-10-02 at 1.46.29 PM.png"/>
          <p:cNvPicPr>
            <a:picLocks noChangeAspect="1"/>
          </p:cNvPicPr>
          <p:nvPr/>
        </p:nvPicPr>
        <p:blipFill>
          <a:blip r:embed="rId3">
            <a:extLst/>
          </a:blip>
          <a:stretch>
            <a:fillRect/>
          </a:stretch>
        </p:blipFill>
        <p:spPr>
          <a:xfrm>
            <a:off x="18122734" y="5112947"/>
            <a:ext cx="4238911" cy="1086901"/>
          </a:xfrm>
          <a:prstGeom prst="rect">
            <a:avLst/>
          </a:prstGeom>
          <a:ln w="12700">
            <a:miter lim="400000"/>
          </a:ln>
        </p:spPr>
      </p:pic>
      <p:pic>
        <p:nvPicPr>
          <p:cNvPr id="186" name="Image" descr="Image"/>
          <p:cNvPicPr>
            <a:picLocks noChangeAspect="1"/>
          </p:cNvPicPr>
          <p:nvPr/>
        </p:nvPicPr>
        <p:blipFill>
          <a:blip r:embed="rId4">
            <a:extLst/>
          </a:blip>
          <a:stretch>
            <a:fillRect/>
          </a:stretch>
        </p:blipFill>
        <p:spPr>
          <a:xfrm>
            <a:off x="15650413" y="6609714"/>
            <a:ext cx="3015506" cy="1307609"/>
          </a:xfrm>
          <a:prstGeom prst="rect">
            <a:avLst/>
          </a:prstGeom>
          <a:ln w="12700">
            <a:miter lim="400000"/>
          </a:ln>
        </p:spPr>
      </p:pic>
      <p:pic>
        <p:nvPicPr>
          <p:cNvPr id="187" name="Image" descr="Image"/>
          <p:cNvPicPr>
            <a:picLocks noChangeAspect="1"/>
          </p:cNvPicPr>
          <p:nvPr/>
        </p:nvPicPr>
        <p:blipFill>
          <a:blip r:embed="rId5">
            <a:extLst/>
          </a:blip>
          <a:stretch>
            <a:fillRect/>
          </a:stretch>
        </p:blipFill>
        <p:spPr>
          <a:xfrm>
            <a:off x="19250280" y="6545968"/>
            <a:ext cx="1983816" cy="1435101"/>
          </a:xfrm>
          <a:prstGeom prst="rect">
            <a:avLst/>
          </a:prstGeom>
          <a:ln w="12700">
            <a:miter lim="400000"/>
          </a:ln>
        </p:spPr>
      </p:pic>
      <p:pic>
        <p:nvPicPr>
          <p:cNvPr id="188" name="Image" descr="Image"/>
          <p:cNvPicPr>
            <a:picLocks noChangeAspect="1"/>
          </p:cNvPicPr>
          <p:nvPr/>
        </p:nvPicPr>
        <p:blipFill>
          <a:blip r:embed="rId6">
            <a:extLst/>
          </a:blip>
          <a:stretch>
            <a:fillRect/>
          </a:stretch>
        </p:blipFill>
        <p:spPr>
          <a:xfrm>
            <a:off x="21818458" y="6899847"/>
            <a:ext cx="2375984" cy="727343"/>
          </a:xfrm>
          <a:prstGeom prst="rect">
            <a:avLst/>
          </a:prstGeom>
          <a:ln w="12700">
            <a:miter lim="400000"/>
          </a:ln>
        </p:spPr>
      </p:pic>
      <p:pic>
        <p:nvPicPr>
          <p:cNvPr id="189" name="Image" descr="Image"/>
          <p:cNvPicPr>
            <a:picLocks noChangeAspect="1"/>
          </p:cNvPicPr>
          <p:nvPr/>
        </p:nvPicPr>
        <p:blipFill>
          <a:blip r:embed="rId7">
            <a:extLst/>
          </a:blip>
          <a:stretch>
            <a:fillRect/>
          </a:stretch>
        </p:blipFill>
        <p:spPr>
          <a:xfrm>
            <a:off x="16247699" y="8392676"/>
            <a:ext cx="3570238" cy="3237607"/>
          </a:xfrm>
          <a:prstGeom prst="rect">
            <a:avLst/>
          </a:prstGeom>
          <a:ln w="12700">
            <a:miter lim="400000"/>
          </a:ln>
        </p:spPr>
      </p:pic>
      <p:pic>
        <p:nvPicPr>
          <p:cNvPr id="190" name="Image" descr="Image"/>
          <p:cNvPicPr>
            <a:picLocks noChangeAspect="1"/>
          </p:cNvPicPr>
          <p:nvPr/>
        </p:nvPicPr>
        <p:blipFill>
          <a:blip r:embed="rId8">
            <a:extLst/>
          </a:blip>
          <a:stretch>
            <a:fillRect/>
          </a:stretch>
        </p:blipFill>
        <p:spPr>
          <a:xfrm>
            <a:off x="20455556" y="8392676"/>
            <a:ext cx="3321700" cy="3237607"/>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tability Criteria"/>
          <p:cNvSpPr txBox="1"/>
          <p:nvPr>
            <p:ph type="title"/>
          </p:nvPr>
        </p:nvSpPr>
        <p:spPr>
          <a:xfrm>
            <a:off x="1206500" y="1079500"/>
            <a:ext cx="14532634" cy="1435100"/>
          </a:xfrm>
          <a:prstGeom prst="rect">
            <a:avLst/>
          </a:prstGeom>
        </p:spPr>
        <p:txBody>
          <a:bodyPr/>
          <a:lstStyle/>
          <a:p>
            <a:pPr lvl="1"/>
            <a:r>
              <a:t>Stability Criteria</a:t>
            </a:r>
          </a:p>
        </p:txBody>
      </p:sp>
      <p:sp>
        <p:nvSpPr>
          <p:cNvPr id="193" name="Calculation of Modified Zero Moment Point"/>
          <p:cNvSpPr txBox="1"/>
          <p:nvPr>
            <p:ph type="body" idx="13"/>
          </p:nvPr>
        </p:nvSpPr>
        <p:spPr>
          <a:xfrm>
            <a:off x="1206500" y="2372962"/>
            <a:ext cx="14532634" cy="934780"/>
          </a:xfrm>
          <a:prstGeom prst="rect">
            <a:avLst/>
          </a:prstGeom>
          <a:extLst>
            <a:ext uri="{C572A759-6A51-4108-AA02-DFA0A04FC94B}">
              <ma14:wrappingTextBoxFlag xmlns:ma14="http://schemas.microsoft.com/office/mac/drawingml/2011/main" val="1"/>
            </a:ext>
          </a:extLst>
        </p:spPr>
        <p:txBody>
          <a:bodyPr/>
          <a:lstStyle/>
          <a:p>
            <a:pPr/>
            <a:r>
              <a:t>Calculation of Modified Zero Moment Point</a:t>
            </a:r>
          </a:p>
        </p:txBody>
      </p:sp>
      <p:sp>
        <p:nvSpPr>
          <p:cNvPr id="194" name="Zero Moment Point is the point at which the resultant moment on a body is zero…"/>
          <p:cNvSpPr txBox="1"/>
          <p:nvPr>
            <p:ph type="body" sz="half" idx="1"/>
          </p:nvPr>
        </p:nvSpPr>
        <p:spPr>
          <a:xfrm>
            <a:off x="1206500" y="4248504"/>
            <a:ext cx="14532634" cy="8256012"/>
          </a:xfrm>
          <a:prstGeom prst="rect">
            <a:avLst/>
          </a:prstGeom>
        </p:spPr>
        <p:txBody>
          <a:bodyPr/>
          <a:lstStyle/>
          <a:p>
            <a:pPr marL="663575" indent="-663575" defTabSz="784225">
              <a:spcBef>
                <a:spcPts val="1700"/>
              </a:spcBef>
              <a:buSzPct val="123000"/>
              <a:buChar char="•"/>
              <a:defRPr spc="-52" sz="5225"/>
            </a:pPr>
            <a:r>
              <a:t>Zero Moment Point is the point at which the resultant moment on a body is zero</a:t>
            </a:r>
          </a:p>
          <a:p>
            <a:pPr marL="663575" indent="-663575" defTabSz="784225">
              <a:spcBef>
                <a:spcPts val="1700"/>
              </a:spcBef>
              <a:buSzPct val="123000"/>
              <a:buChar char="•"/>
              <a:defRPr spc="-52" sz="5225"/>
            </a:pPr>
            <a:r>
              <a:t>Modified Zero Moment Point should-</a:t>
            </a:r>
          </a:p>
          <a:p>
            <a:pPr lvl="1" marL="1242694" indent="-663575" defTabSz="784225">
              <a:spcBef>
                <a:spcPts val="1700"/>
              </a:spcBef>
              <a:buSzPct val="123000"/>
              <a:buChar char="•"/>
              <a:defRPr spc="-52" sz="5225"/>
            </a:pPr>
            <a:r>
              <a:t>Assess the current stability more efficiently and accurately</a:t>
            </a:r>
          </a:p>
          <a:p>
            <a:pPr lvl="1" marL="1242694" indent="-663575" defTabSz="784225">
              <a:spcBef>
                <a:spcPts val="1700"/>
              </a:spcBef>
              <a:buSzPct val="123000"/>
              <a:buChar char="•"/>
              <a:defRPr spc="-52" sz="5225"/>
            </a:pPr>
            <a:r>
              <a:t>Provide a reference to eliminate undesired velocity during motion planning</a:t>
            </a:r>
          </a:p>
          <a:p>
            <a:pPr marL="663575" indent="-663575" defTabSz="784225">
              <a:spcBef>
                <a:spcPts val="1700"/>
              </a:spcBef>
              <a:buSzPct val="123000"/>
              <a:buChar char="•"/>
              <a:defRPr spc="-52" sz="5225"/>
            </a:pPr>
            <a14:m>
              <m:oMath>
                <m:r>
                  <a:rPr xmlns:a="http://schemas.openxmlformats.org/drawingml/2006/main" sz="6300" i="1">
                    <a:solidFill>
                      <a:srgbClr val="000000"/>
                    </a:solidFill>
                    <a:latin typeface="Cambria Math" panose="02040503050406030204" pitchFamily="18" charset="0"/>
                  </a:rPr>
                  <m:t>Z</m:t>
                </m:r>
                <m:r>
                  <a:rPr xmlns:a="http://schemas.openxmlformats.org/drawingml/2006/main" sz="6300" i="1">
                    <a:solidFill>
                      <a:srgbClr val="000000"/>
                    </a:solidFill>
                    <a:latin typeface="Cambria Math" panose="02040503050406030204" pitchFamily="18" charset="0"/>
                  </a:rPr>
                  <m:t>M</m:t>
                </m:r>
                <m:sSub>
                  <m:e>
                    <m:r>
                      <a:rPr xmlns:a="http://schemas.openxmlformats.org/drawingml/2006/main" sz="6300" i="1">
                        <a:solidFill>
                          <a:srgbClr val="000000"/>
                        </a:solidFill>
                        <a:latin typeface="Cambria Math" panose="02040503050406030204" pitchFamily="18" charset="0"/>
                      </a:rPr>
                      <m:t>P</m:t>
                    </m:r>
                  </m:e>
                  <m:sub>
                    <m:r>
                      <a:rPr xmlns:a="http://schemas.openxmlformats.org/drawingml/2006/main" sz="6300" i="1">
                        <a:solidFill>
                          <a:srgbClr val="000000"/>
                        </a:solidFill>
                        <a:latin typeface="Cambria Math" panose="02040503050406030204" pitchFamily="18" charset="0"/>
                      </a:rPr>
                      <m:t>o</m:t>
                    </m:r>
                  </m:sub>
                </m:sSub>
              </m:oMath>
            </a14:m>
            <a:r>
              <a:t> can be used to compute 3 measures of dynamic stability</a:t>
            </a:r>
            <a:endParaRPr sz="5500"/>
          </a:p>
        </p:txBody>
      </p:sp>
      <p:pic>
        <p:nvPicPr>
          <p:cNvPr id="195" name="Image" descr="Image"/>
          <p:cNvPicPr>
            <a:picLocks noChangeAspect="1"/>
          </p:cNvPicPr>
          <p:nvPr/>
        </p:nvPicPr>
        <p:blipFill>
          <a:blip r:embed="rId2">
            <a:extLst/>
          </a:blip>
          <a:stretch>
            <a:fillRect/>
          </a:stretch>
        </p:blipFill>
        <p:spPr>
          <a:xfrm>
            <a:off x="16167977" y="1337269"/>
            <a:ext cx="7214847" cy="3442198"/>
          </a:xfrm>
          <a:prstGeom prst="rect">
            <a:avLst/>
          </a:prstGeom>
          <a:ln w="12700">
            <a:miter lim="400000"/>
          </a:ln>
        </p:spPr>
      </p:pic>
      <p:sp>
        <p:nvSpPr>
          <p:cNvPr id="196" name="Equations to calculate modified ZMP in support coordinate system.   and   are the actual and expected velocities in support coordinate system"/>
          <p:cNvSpPr txBox="1"/>
          <p:nvPr/>
        </p:nvSpPr>
        <p:spPr>
          <a:xfrm>
            <a:off x="15888402" y="4844850"/>
            <a:ext cx="7773998" cy="1435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ctr" defTabSz="412750">
              <a:lnSpc>
                <a:spcPct val="100000"/>
              </a:lnSpc>
              <a:spcBef>
                <a:spcPts val="900"/>
              </a:spcBef>
              <a:defRPr spc="-27" sz="2750"/>
            </a:pPr>
            <a:r>
              <a:t>Equations to calculate modified ZMP in support coordinate system. </a:t>
            </a:r>
            <a14:m>
              <m:oMath>
                <m:sSup>
                  <m:e>
                    <m:r>
                      <a:rPr xmlns:a="http://schemas.openxmlformats.org/drawingml/2006/main" sz="3450" i="1">
                        <a:solidFill>
                          <a:srgbClr val="000000"/>
                        </a:solidFill>
                        <a:latin typeface="Cambria Math" panose="02040503050406030204" pitchFamily="18" charset="0"/>
                      </a:rPr>
                      <m:t>v</m:t>
                    </m:r>
                  </m:e>
                  <m:sup>
                    <m:r>
                      <a:rPr xmlns:a="http://schemas.openxmlformats.org/drawingml/2006/main" sz="3450" i="1">
                        <a:solidFill>
                          <a:srgbClr val="000000"/>
                        </a:solidFill>
                        <a:latin typeface="Cambria Math" panose="02040503050406030204" pitchFamily="18" charset="0"/>
                      </a:rPr>
                      <m:t>s</m:t>
                    </m:r>
                  </m:sup>
                </m:sSup>
              </m:oMath>
            </a14:m>
            <a:r>
              <a:t> and </a:t>
            </a:r>
            <a14:m>
              <m:oMath>
                <m:sSup>
                  <m:e>
                    <m:r>
                      <a:rPr xmlns:a="http://schemas.openxmlformats.org/drawingml/2006/main" sz="3300" i="1">
                        <a:solidFill>
                          <a:srgbClr val="000000"/>
                        </a:solidFill>
                        <a:latin typeface="Cambria Math" panose="02040503050406030204" pitchFamily="18" charset="0"/>
                      </a:rPr>
                      <m:t>v</m:t>
                    </m:r>
                  </m:e>
                  <m:sup>
                    <m:r>
                      <a:rPr xmlns:a="http://schemas.openxmlformats.org/drawingml/2006/main" sz="3300" i="1">
                        <a:solidFill>
                          <a:srgbClr val="000000"/>
                        </a:solidFill>
                        <a:latin typeface="Cambria Math" panose="02040503050406030204" pitchFamily="18" charset="0"/>
                      </a:rPr>
                      <m:t>d</m:t>
                    </m:r>
                  </m:sup>
                </m:sSup>
              </m:oMath>
            </a14:m>
            <a:r>
              <a:t> are the actual and expected velocities in support coordinate system</a:t>
            </a:r>
            <a:endParaRPr sz="5500"/>
          </a:p>
        </p:txBody>
      </p:sp>
      <p:pic>
        <p:nvPicPr>
          <p:cNvPr id="197" name="Image" descr="Image"/>
          <p:cNvPicPr>
            <a:picLocks noChangeAspect="1"/>
          </p:cNvPicPr>
          <p:nvPr/>
        </p:nvPicPr>
        <p:blipFill>
          <a:blip r:embed="rId3">
            <a:extLst/>
          </a:blip>
          <a:stretch>
            <a:fillRect/>
          </a:stretch>
        </p:blipFill>
        <p:spPr>
          <a:xfrm>
            <a:off x="17423519" y="9538843"/>
            <a:ext cx="4703763" cy="1217445"/>
          </a:xfrm>
          <a:prstGeom prst="rect">
            <a:avLst/>
          </a:prstGeom>
          <a:ln w="12700">
            <a:miter lim="400000"/>
          </a:ln>
        </p:spPr>
      </p:pic>
      <p:sp>
        <p:nvSpPr>
          <p:cNvPr id="198" name="Rotation Matrix for transformation from support to inertial coordinate system"/>
          <p:cNvSpPr txBox="1"/>
          <p:nvPr/>
        </p:nvSpPr>
        <p:spPr>
          <a:xfrm>
            <a:off x="15888402" y="10943631"/>
            <a:ext cx="7773998" cy="1435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gn="ctr" defTabSz="528319">
              <a:lnSpc>
                <a:spcPct val="100000"/>
              </a:lnSpc>
              <a:spcBef>
                <a:spcPts val="1100"/>
              </a:spcBef>
              <a:defRPr spc="-35" sz="3520"/>
            </a:lvl1pPr>
          </a:lstStyle>
          <a:p>
            <a:pPr/>
            <a:r>
              <a:t>Rotation Matrix for transformation from support to inertial coordinate system</a:t>
            </a:r>
          </a:p>
        </p:txBody>
      </p:sp>
      <p:pic>
        <p:nvPicPr>
          <p:cNvPr id="199" name="Image" descr="Image"/>
          <p:cNvPicPr>
            <a:picLocks noChangeAspect="1"/>
          </p:cNvPicPr>
          <p:nvPr/>
        </p:nvPicPr>
        <p:blipFill>
          <a:blip r:embed="rId4">
            <a:extLst/>
          </a:blip>
          <a:stretch>
            <a:fillRect/>
          </a:stretch>
        </p:blipFill>
        <p:spPr>
          <a:xfrm>
            <a:off x="16871937" y="6501823"/>
            <a:ext cx="5806927" cy="1148385"/>
          </a:xfrm>
          <a:prstGeom prst="rect">
            <a:avLst/>
          </a:prstGeom>
          <a:ln w="12700">
            <a:miter lim="400000"/>
          </a:ln>
        </p:spPr>
      </p:pic>
      <p:sp>
        <p:nvSpPr>
          <p:cNvPr id="200" name="L and W are the effective length and width respectively of the quadruped"/>
          <p:cNvSpPr txBox="1"/>
          <p:nvPr/>
        </p:nvSpPr>
        <p:spPr>
          <a:xfrm>
            <a:off x="15888402" y="7876975"/>
            <a:ext cx="7773998" cy="1435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gn="ctr" defTabSz="569594">
              <a:lnSpc>
                <a:spcPct val="100000"/>
              </a:lnSpc>
              <a:spcBef>
                <a:spcPts val="1200"/>
              </a:spcBef>
              <a:defRPr spc="-37" sz="3795"/>
            </a:lvl1pPr>
          </a:lstStyle>
          <a:p>
            <a:pPr/>
            <a:r>
              <a:t>L and W are the effective length and width respectively of the quadruped</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